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7" r:id="rId2"/>
    <p:sldId id="292" r:id="rId3"/>
    <p:sldId id="282" r:id="rId4"/>
    <p:sldId id="318" r:id="rId5"/>
    <p:sldId id="315" r:id="rId6"/>
    <p:sldId id="291" r:id="rId7"/>
    <p:sldId id="314" r:id="rId8"/>
    <p:sldId id="1032" r:id="rId9"/>
    <p:sldId id="329" r:id="rId10"/>
    <p:sldId id="299" r:id="rId11"/>
    <p:sldId id="310" r:id="rId12"/>
    <p:sldId id="316" r:id="rId13"/>
    <p:sldId id="313" r:id="rId14"/>
    <p:sldId id="317" r:id="rId15"/>
    <p:sldId id="1031" r:id="rId16"/>
    <p:sldId id="962" r:id="rId17"/>
    <p:sldId id="285" r:id="rId18"/>
    <p:sldId id="961" r:id="rId19"/>
    <p:sldId id="309" r:id="rId20"/>
    <p:sldId id="320" r:id="rId21"/>
    <p:sldId id="1024" r:id="rId22"/>
    <p:sldId id="301" r:id="rId23"/>
    <p:sldId id="1030" r:id="rId24"/>
    <p:sldId id="303" r:id="rId25"/>
    <p:sldId id="1026" r:id="rId26"/>
    <p:sldId id="1028" r:id="rId27"/>
    <p:sldId id="947" r:id="rId28"/>
    <p:sldId id="306" r:id="rId29"/>
    <p:sldId id="1027" r:id="rId30"/>
    <p:sldId id="304" r:id="rId31"/>
    <p:sldId id="1029" r:id="rId32"/>
    <p:sldId id="1023" r:id="rId33"/>
    <p:sldId id="1021" r:id="rId34"/>
    <p:sldId id="1033" r:id="rId35"/>
    <p:sldId id="963" r:id="rId36"/>
    <p:sldId id="307" r:id="rId37"/>
    <p:sldId id="258" r:id="rId38"/>
    <p:sldId id="294" r:id="rId39"/>
    <p:sldId id="1022"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14" autoAdjust="0"/>
    <p:restoredTop sz="88850" autoAdjust="0"/>
  </p:normalViewPr>
  <p:slideViewPr>
    <p:cSldViewPr snapToGrid="0">
      <p:cViewPr varScale="1">
        <p:scale>
          <a:sx n="99" d="100"/>
          <a:sy n="99" d="100"/>
        </p:scale>
        <p:origin x="858" y="78"/>
      </p:cViewPr>
      <p:guideLst/>
    </p:cSldViewPr>
  </p:slideViewPr>
  <p:notesTextViewPr>
    <p:cViewPr>
      <p:scale>
        <a:sx n="3" d="2"/>
        <a:sy n="3" d="2"/>
      </p:scale>
      <p:origin x="0" y="0"/>
    </p:cViewPr>
  </p:notesTextViewPr>
  <p:sorterViewPr>
    <p:cViewPr varScale="1">
      <p:scale>
        <a:sx n="100" d="100"/>
        <a:sy n="100" d="100"/>
      </p:scale>
      <p:origin x="0" y="-550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DDE31F-9FD5-49FE-8787-E6B892EDC7D3}" type="doc">
      <dgm:prSet loTypeId="urn:microsoft.com/office/officeart/2005/8/layout/radial3" loCatId="cycle" qsTypeId="urn:microsoft.com/office/officeart/2005/8/quickstyle/simple1" qsCatId="simple" csTypeId="urn:microsoft.com/office/officeart/2005/8/colors/accent1_2" csCatId="accent1" phldr="1"/>
      <dgm:spPr/>
      <dgm:t>
        <a:bodyPr/>
        <a:lstStyle/>
        <a:p>
          <a:endParaRPr lang="en-US"/>
        </a:p>
      </dgm:t>
    </dgm:pt>
    <dgm:pt modelId="{811C5B9B-3B10-478C-BA94-C02235824EE1}">
      <dgm:prSet phldrT="[Text]"/>
      <dgm:spPr>
        <a:solidFill>
          <a:schemeClr val="accent1">
            <a:lumMod val="40000"/>
            <a:lumOff val="60000"/>
            <a:alpha val="50000"/>
          </a:schemeClr>
        </a:solidFill>
      </dgm:spPr>
      <dgm:t>
        <a:bodyPr/>
        <a:lstStyle/>
        <a:p>
          <a:r>
            <a:rPr lang="en-US" dirty="0"/>
            <a:t>Continuous</a:t>
          </a:r>
        </a:p>
        <a:p>
          <a:r>
            <a:rPr lang="en-US" dirty="0"/>
            <a:t>Improvement</a:t>
          </a:r>
        </a:p>
      </dgm:t>
    </dgm:pt>
    <dgm:pt modelId="{8889E83E-196F-4809-906E-789FDC438020}" type="parTrans" cxnId="{5E8B178A-89BB-45E1-9F9A-96D45CD1CA26}">
      <dgm:prSet/>
      <dgm:spPr/>
      <dgm:t>
        <a:bodyPr/>
        <a:lstStyle/>
        <a:p>
          <a:endParaRPr lang="en-US"/>
        </a:p>
      </dgm:t>
    </dgm:pt>
    <dgm:pt modelId="{2C206511-26CB-4D69-A040-340010E19E44}" type="sibTrans" cxnId="{5E8B178A-89BB-45E1-9F9A-96D45CD1CA26}">
      <dgm:prSet/>
      <dgm:spPr/>
      <dgm:t>
        <a:bodyPr/>
        <a:lstStyle/>
        <a:p>
          <a:endParaRPr lang="en-US"/>
        </a:p>
      </dgm:t>
    </dgm:pt>
    <dgm:pt modelId="{3DB5BEF2-8850-443A-87CF-A5CB5004268C}">
      <dgm:prSet phldrT="[Text]"/>
      <dgm:spPr>
        <a:solidFill>
          <a:schemeClr val="accent4">
            <a:alpha val="50000"/>
          </a:schemeClr>
        </a:solidFill>
      </dgm:spPr>
      <dgm:t>
        <a:bodyPr/>
        <a:lstStyle/>
        <a:p>
          <a:r>
            <a:rPr lang="en-US" dirty="0"/>
            <a:t>Plan</a:t>
          </a:r>
        </a:p>
      </dgm:t>
    </dgm:pt>
    <dgm:pt modelId="{E431FD2F-1048-48AD-8CAE-BABE3AA610BA}" type="parTrans" cxnId="{2DE669E3-8E45-47CB-9BA9-6F587FB72E02}">
      <dgm:prSet/>
      <dgm:spPr/>
      <dgm:t>
        <a:bodyPr/>
        <a:lstStyle/>
        <a:p>
          <a:endParaRPr lang="en-US"/>
        </a:p>
      </dgm:t>
    </dgm:pt>
    <dgm:pt modelId="{B21C94E2-1EC6-4016-BB5B-36122D28EE34}" type="sibTrans" cxnId="{2DE669E3-8E45-47CB-9BA9-6F587FB72E02}">
      <dgm:prSet/>
      <dgm:spPr/>
      <dgm:t>
        <a:bodyPr/>
        <a:lstStyle/>
        <a:p>
          <a:endParaRPr lang="en-US"/>
        </a:p>
      </dgm:t>
    </dgm:pt>
    <dgm:pt modelId="{F462E4EE-30F0-492E-B7A0-A3870CFF8C27}">
      <dgm:prSet phldrT="[Text]"/>
      <dgm:spPr>
        <a:solidFill>
          <a:srgbClr val="FFFF00">
            <a:alpha val="50000"/>
          </a:srgbClr>
        </a:solidFill>
      </dgm:spPr>
      <dgm:t>
        <a:bodyPr/>
        <a:lstStyle/>
        <a:p>
          <a:r>
            <a:rPr lang="en-US" dirty="0"/>
            <a:t>Do</a:t>
          </a:r>
        </a:p>
      </dgm:t>
    </dgm:pt>
    <dgm:pt modelId="{83A6F2F8-F871-49AD-B07C-64C01A843746}" type="parTrans" cxnId="{0166C40F-D7D2-48D0-9E9A-DBF11FA7B10C}">
      <dgm:prSet/>
      <dgm:spPr/>
      <dgm:t>
        <a:bodyPr/>
        <a:lstStyle/>
        <a:p>
          <a:endParaRPr lang="en-US"/>
        </a:p>
      </dgm:t>
    </dgm:pt>
    <dgm:pt modelId="{51C50F5D-2912-4226-ADB5-E4EF82834ADD}" type="sibTrans" cxnId="{0166C40F-D7D2-48D0-9E9A-DBF11FA7B10C}">
      <dgm:prSet/>
      <dgm:spPr/>
      <dgm:t>
        <a:bodyPr/>
        <a:lstStyle/>
        <a:p>
          <a:endParaRPr lang="en-US"/>
        </a:p>
      </dgm:t>
    </dgm:pt>
    <dgm:pt modelId="{A8047E15-D7BD-4D33-BD4D-203E2BE91931}">
      <dgm:prSet phldrT="[Text]"/>
      <dgm:spPr>
        <a:solidFill>
          <a:srgbClr val="0070C0">
            <a:alpha val="50000"/>
          </a:srgbClr>
        </a:solidFill>
      </dgm:spPr>
      <dgm:t>
        <a:bodyPr/>
        <a:lstStyle/>
        <a:p>
          <a:r>
            <a:rPr lang="en-US" dirty="0"/>
            <a:t>Check</a:t>
          </a:r>
        </a:p>
      </dgm:t>
    </dgm:pt>
    <dgm:pt modelId="{28F193EC-7DD1-432C-8C8B-49891FB3F542}" type="parTrans" cxnId="{D97E86B5-0CB7-4D4A-9E43-902F9B509A07}">
      <dgm:prSet/>
      <dgm:spPr/>
      <dgm:t>
        <a:bodyPr/>
        <a:lstStyle/>
        <a:p>
          <a:endParaRPr lang="en-US"/>
        </a:p>
      </dgm:t>
    </dgm:pt>
    <dgm:pt modelId="{3929BF87-9DAE-4FF4-95B6-EC048933C278}" type="sibTrans" cxnId="{D97E86B5-0CB7-4D4A-9E43-902F9B509A07}">
      <dgm:prSet/>
      <dgm:spPr/>
      <dgm:t>
        <a:bodyPr/>
        <a:lstStyle/>
        <a:p>
          <a:endParaRPr lang="en-US"/>
        </a:p>
      </dgm:t>
    </dgm:pt>
    <dgm:pt modelId="{54E47337-20E5-45B7-A5D0-1FABD1AB8EFD}">
      <dgm:prSet phldrT="[Text]"/>
      <dgm:spPr>
        <a:solidFill>
          <a:srgbClr val="00B050">
            <a:alpha val="50000"/>
          </a:srgbClr>
        </a:solidFill>
      </dgm:spPr>
      <dgm:t>
        <a:bodyPr/>
        <a:lstStyle/>
        <a:p>
          <a:r>
            <a:rPr lang="en-US" dirty="0"/>
            <a:t>Act</a:t>
          </a:r>
        </a:p>
      </dgm:t>
    </dgm:pt>
    <dgm:pt modelId="{DEAA610A-1074-4124-878F-BA08AE1D042D}" type="parTrans" cxnId="{0491FAC2-140E-42D2-9D0B-B90B7690B086}">
      <dgm:prSet/>
      <dgm:spPr/>
      <dgm:t>
        <a:bodyPr/>
        <a:lstStyle/>
        <a:p>
          <a:endParaRPr lang="en-US"/>
        </a:p>
      </dgm:t>
    </dgm:pt>
    <dgm:pt modelId="{2E0B6ED0-7B7F-4864-AE03-67FCA149B5E7}" type="sibTrans" cxnId="{0491FAC2-140E-42D2-9D0B-B90B7690B086}">
      <dgm:prSet/>
      <dgm:spPr/>
      <dgm:t>
        <a:bodyPr/>
        <a:lstStyle/>
        <a:p>
          <a:endParaRPr lang="en-US"/>
        </a:p>
      </dgm:t>
    </dgm:pt>
    <dgm:pt modelId="{2ED7477A-34BD-4A16-832A-8CEFB0884038}" type="pres">
      <dgm:prSet presAssocID="{DDDDE31F-9FD5-49FE-8787-E6B892EDC7D3}" presName="composite" presStyleCnt="0">
        <dgm:presLayoutVars>
          <dgm:chMax val="1"/>
          <dgm:dir/>
          <dgm:resizeHandles val="exact"/>
        </dgm:presLayoutVars>
      </dgm:prSet>
      <dgm:spPr/>
    </dgm:pt>
    <dgm:pt modelId="{E3BCC7E9-BB0E-466C-B096-C74BCEC1BD22}" type="pres">
      <dgm:prSet presAssocID="{DDDDE31F-9FD5-49FE-8787-E6B892EDC7D3}" presName="radial" presStyleCnt="0">
        <dgm:presLayoutVars>
          <dgm:animLvl val="ctr"/>
        </dgm:presLayoutVars>
      </dgm:prSet>
      <dgm:spPr/>
    </dgm:pt>
    <dgm:pt modelId="{4996FFCD-F9C1-452D-AA3A-6647CD89E0EE}" type="pres">
      <dgm:prSet presAssocID="{811C5B9B-3B10-478C-BA94-C02235824EE1}" presName="centerShape" presStyleLbl="vennNode1" presStyleIdx="0" presStyleCnt="5"/>
      <dgm:spPr/>
    </dgm:pt>
    <dgm:pt modelId="{2C4A0AFC-67DA-4FA8-AF63-66F12CCCB80B}" type="pres">
      <dgm:prSet presAssocID="{3DB5BEF2-8850-443A-87CF-A5CB5004268C}" presName="node" presStyleLbl="vennNode1" presStyleIdx="1" presStyleCnt="5">
        <dgm:presLayoutVars>
          <dgm:bulletEnabled val="1"/>
        </dgm:presLayoutVars>
      </dgm:prSet>
      <dgm:spPr/>
    </dgm:pt>
    <dgm:pt modelId="{ECB1C8F7-8E6D-48F3-9138-4D9FBCD9F7D6}" type="pres">
      <dgm:prSet presAssocID="{F462E4EE-30F0-492E-B7A0-A3870CFF8C27}" presName="node" presStyleLbl="vennNode1" presStyleIdx="2" presStyleCnt="5">
        <dgm:presLayoutVars>
          <dgm:bulletEnabled val="1"/>
        </dgm:presLayoutVars>
      </dgm:prSet>
      <dgm:spPr/>
    </dgm:pt>
    <dgm:pt modelId="{F46F61D5-D3F7-4378-B3AE-C3B37E3AEC46}" type="pres">
      <dgm:prSet presAssocID="{A8047E15-D7BD-4D33-BD4D-203E2BE91931}" presName="node" presStyleLbl="vennNode1" presStyleIdx="3" presStyleCnt="5">
        <dgm:presLayoutVars>
          <dgm:bulletEnabled val="1"/>
        </dgm:presLayoutVars>
      </dgm:prSet>
      <dgm:spPr/>
    </dgm:pt>
    <dgm:pt modelId="{0E756122-581D-4898-983F-BF1EA1CB2464}" type="pres">
      <dgm:prSet presAssocID="{54E47337-20E5-45B7-A5D0-1FABD1AB8EFD}" presName="node" presStyleLbl="vennNode1" presStyleIdx="4" presStyleCnt="5">
        <dgm:presLayoutVars>
          <dgm:bulletEnabled val="1"/>
        </dgm:presLayoutVars>
      </dgm:prSet>
      <dgm:spPr/>
    </dgm:pt>
  </dgm:ptLst>
  <dgm:cxnLst>
    <dgm:cxn modelId="{34528D0E-3943-41F1-B339-060861751580}" type="presOf" srcId="{54E47337-20E5-45B7-A5D0-1FABD1AB8EFD}" destId="{0E756122-581D-4898-983F-BF1EA1CB2464}" srcOrd="0" destOrd="0" presId="urn:microsoft.com/office/officeart/2005/8/layout/radial3"/>
    <dgm:cxn modelId="{0166C40F-D7D2-48D0-9E9A-DBF11FA7B10C}" srcId="{811C5B9B-3B10-478C-BA94-C02235824EE1}" destId="{F462E4EE-30F0-492E-B7A0-A3870CFF8C27}" srcOrd="1" destOrd="0" parTransId="{83A6F2F8-F871-49AD-B07C-64C01A843746}" sibTransId="{51C50F5D-2912-4226-ADB5-E4EF82834ADD}"/>
    <dgm:cxn modelId="{5DA43D46-4324-4EE5-9694-F55FDE2CCEC5}" type="presOf" srcId="{811C5B9B-3B10-478C-BA94-C02235824EE1}" destId="{4996FFCD-F9C1-452D-AA3A-6647CD89E0EE}" srcOrd="0" destOrd="0" presId="urn:microsoft.com/office/officeart/2005/8/layout/radial3"/>
    <dgm:cxn modelId="{A828977C-73E1-49FA-BF7E-16DD6558FAD4}" type="presOf" srcId="{A8047E15-D7BD-4D33-BD4D-203E2BE91931}" destId="{F46F61D5-D3F7-4378-B3AE-C3B37E3AEC46}" srcOrd="0" destOrd="0" presId="urn:microsoft.com/office/officeart/2005/8/layout/radial3"/>
    <dgm:cxn modelId="{5E8B178A-89BB-45E1-9F9A-96D45CD1CA26}" srcId="{DDDDE31F-9FD5-49FE-8787-E6B892EDC7D3}" destId="{811C5B9B-3B10-478C-BA94-C02235824EE1}" srcOrd="0" destOrd="0" parTransId="{8889E83E-196F-4809-906E-789FDC438020}" sibTransId="{2C206511-26CB-4D69-A040-340010E19E44}"/>
    <dgm:cxn modelId="{5CCC6C8F-4DAD-403B-8C26-D1D69BEFFBFB}" type="presOf" srcId="{F462E4EE-30F0-492E-B7A0-A3870CFF8C27}" destId="{ECB1C8F7-8E6D-48F3-9138-4D9FBCD9F7D6}" srcOrd="0" destOrd="0" presId="urn:microsoft.com/office/officeart/2005/8/layout/radial3"/>
    <dgm:cxn modelId="{D97E86B5-0CB7-4D4A-9E43-902F9B509A07}" srcId="{811C5B9B-3B10-478C-BA94-C02235824EE1}" destId="{A8047E15-D7BD-4D33-BD4D-203E2BE91931}" srcOrd="2" destOrd="0" parTransId="{28F193EC-7DD1-432C-8C8B-49891FB3F542}" sibTransId="{3929BF87-9DAE-4FF4-95B6-EC048933C278}"/>
    <dgm:cxn modelId="{0491FAC2-140E-42D2-9D0B-B90B7690B086}" srcId="{811C5B9B-3B10-478C-BA94-C02235824EE1}" destId="{54E47337-20E5-45B7-A5D0-1FABD1AB8EFD}" srcOrd="3" destOrd="0" parTransId="{DEAA610A-1074-4124-878F-BA08AE1D042D}" sibTransId="{2E0B6ED0-7B7F-4864-AE03-67FCA149B5E7}"/>
    <dgm:cxn modelId="{17B636C3-8F4D-4E08-AAEB-485426B2AFB7}" type="presOf" srcId="{3DB5BEF2-8850-443A-87CF-A5CB5004268C}" destId="{2C4A0AFC-67DA-4FA8-AF63-66F12CCCB80B}" srcOrd="0" destOrd="0" presId="urn:microsoft.com/office/officeart/2005/8/layout/radial3"/>
    <dgm:cxn modelId="{2DE669E3-8E45-47CB-9BA9-6F587FB72E02}" srcId="{811C5B9B-3B10-478C-BA94-C02235824EE1}" destId="{3DB5BEF2-8850-443A-87CF-A5CB5004268C}" srcOrd="0" destOrd="0" parTransId="{E431FD2F-1048-48AD-8CAE-BABE3AA610BA}" sibTransId="{B21C94E2-1EC6-4016-BB5B-36122D28EE34}"/>
    <dgm:cxn modelId="{94F0B0E8-4AD2-40BB-AA2C-8147F7F63EB6}" type="presOf" srcId="{DDDDE31F-9FD5-49FE-8787-E6B892EDC7D3}" destId="{2ED7477A-34BD-4A16-832A-8CEFB0884038}" srcOrd="0" destOrd="0" presId="urn:microsoft.com/office/officeart/2005/8/layout/radial3"/>
    <dgm:cxn modelId="{03574405-9054-455C-8DCF-E2EAA41927D4}" type="presParOf" srcId="{2ED7477A-34BD-4A16-832A-8CEFB0884038}" destId="{E3BCC7E9-BB0E-466C-B096-C74BCEC1BD22}" srcOrd="0" destOrd="0" presId="urn:microsoft.com/office/officeart/2005/8/layout/radial3"/>
    <dgm:cxn modelId="{57DF7C8D-C50F-45A9-9BE0-CA8D9FD7688B}" type="presParOf" srcId="{E3BCC7E9-BB0E-466C-B096-C74BCEC1BD22}" destId="{4996FFCD-F9C1-452D-AA3A-6647CD89E0EE}" srcOrd="0" destOrd="0" presId="urn:microsoft.com/office/officeart/2005/8/layout/radial3"/>
    <dgm:cxn modelId="{A99F55C8-FA6A-4C17-AFCB-0E8B993CD470}" type="presParOf" srcId="{E3BCC7E9-BB0E-466C-B096-C74BCEC1BD22}" destId="{2C4A0AFC-67DA-4FA8-AF63-66F12CCCB80B}" srcOrd="1" destOrd="0" presId="urn:microsoft.com/office/officeart/2005/8/layout/radial3"/>
    <dgm:cxn modelId="{AB670966-94B0-48C1-8661-2948DDFD5E07}" type="presParOf" srcId="{E3BCC7E9-BB0E-466C-B096-C74BCEC1BD22}" destId="{ECB1C8F7-8E6D-48F3-9138-4D9FBCD9F7D6}" srcOrd="2" destOrd="0" presId="urn:microsoft.com/office/officeart/2005/8/layout/radial3"/>
    <dgm:cxn modelId="{5D78DF0E-2AE4-4BE7-93D4-414C1C5CD95B}" type="presParOf" srcId="{E3BCC7E9-BB0E-466C-B096-C74BCEC1BD22}" destId="{F46F61D5-D3F7-4378-B3AE-C3B37E3AEC46}" srcOrd="3" destOrd="0" presId="urn:microsoft.com/office/officeart/2005/8/layout/radial3"/>
    <dgm:cxn modelId="{019F2458-E296-499A-814F-D29CD51E831F}" type="presParOf" srcId="{E3BCC7E9-BB0E-466C-B096-C74BCEC1BD22}" destId="{0E756122-581D-4898-983F-BF1EA1CB2464}" srcOrd="4" destOrd="0" presId="urn:microsoft.com/office/officeart/2005/8/layout/radial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96FFCD-F9C1-452D-AA3A-6647CD89E0EE}">
      <dsp:nvSpPr>
        <dsp:cNvPr id="0" name=""/>
        <dsp:cNvSpPr/>
      </dsp:nvSpPr>
      <dsp:spPr>
        <a:xfrm>
          <a:off x="2065794" y="932265"/>
          <a:ext cx="2322486" cy="2322486"/>
        </a:xfrm>
        <a:prstGeom prst="ellipse">
          <a:avLst/>
        </a:prstGeom>
        <a:solidFill>
          <a:schemeClr val="accent1">
            <a:lumMod val="40000"/>
            <a:lumOff val="60000"/>
            <a:alpha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Continuous</a:t>
          </a:r>
        </a:p>
        <a:p>
          <a:pPr marL="0" lvl="0" indent="0" algn="ctr" defTabSz="977900">
            <a:lnSpc>
              <a:spcPct val="90000"/>
            </a:lnSpc>
            <a:spcBef>
              <a:spcPct val="0"/>
            </a:spcBef>
            <a:spcAft>
              <a:spcPct val="35000"/>
            </a:spcAft>
            <a:buNone/>
          </a:pPr>
          <a:r>
            <a:rPr lang="en-US" sz="2200" kern="1200" dirty="0"/>
            <a:t>Improvement</a:t>
          </a:r>
        </a:p>
      </dsp:txBody>
      <dsp:txXfrm>
        <a:off x="2405914" y="1272385"/>
        <a:ext cx="1642246" cy="1642246"/>
      </dsp:txXfrm>
    </dsp:sp>
    <dsp:sp modelId="{2C4A0AFC-67DA-4FA8-AF63-66F12CCCB80B}">
      <dsp:nvSpPr>
        <dsp:cNvPr id="0" name=""/>
        <dsp:cNvSpPr/>
      </dsp:nvSpPr>
      <dsp:spPr>
        <a:xfrm>
          <a:off x="2646415" y="414"/>
          <a:ext cx="1161243" cy="1161243"/>
        </a:xfrm>
        <a:prstGeom prst="ellipse">
          <a:avLst/>
        </a:prstGeom>
        <a:solidFill>
          <a:schemeClr val="accent4">
            <a:alpha val="5000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Plan</a:t>
          </a:r>
        </a:p>
      </dsp:txBody>
      <dsp:txXfrm>
        <a:off x="2816475" y="170474"/>
        <a:ext cx="821123" cy="821123"/>
      </dsp:txXfrm>
    </dsp:sp>
    <dsp:sp modelId="{ECB1C8F7-8E6D-48F3-9138-4D9FBCD9F7D6}">
      <dsp:nvSpPr>
        <dsp:cNvPr id="0" name=""/>
        <dsp:cNvSpPr/>
      </dsp:nvSpPr>
      <dsp:spPr>
        <a:xfrm>
          <a:off x="4158888" y="1512887"/>
          <a:ext cx="1161243" cy="1161243"/>
        </a:xfrm>
        <a:prstGeom prst="ellipse">
          <a:avLst/>
        </a:prstGeom>
        <a:solidFill>
          <a:srgbClr val="FFFF00">
            <a:alpha val="50000"/>
          </a:srgb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Do</a:t>
          </a:r>
        </a:p>
      </dsp:txBody>
      <dsp:txXfrm>
        <a:off x="4328948" y="1682947"/>
        <a:ext cx="821123" cy="821123"/>
      </dsp:txXfrm>
    </dsp:sp>
    <dsp:sp modelId="{F46F61D5-D3F7-4378-B3AE-C3B37E3AEC46}">
      <dsp:nvSpPr>
        <dsp:cNvPr id="0" name=""/>
        <dsp:cNvSpPr/>
      </dsp:nvSpPr>
      <dsp:spPr>
        <a:xfrm>
          <a:off x="2646415" y="3025360"/>
          <a:ext cx="1161243" cy="1161243"/>
        </a:xfrm>
        <a:prstGeom prst="ellipse">
          <a:avLst/>
        </a:prstGeom>
        <a:solidFill>
          <a:srgbClr val="0070C0">
            <a:alpha val="50000"/>
          </a:srgb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Check</a:t>
          </a:r>
        </a:p>
      </dsp:txBody>
      <dsp:txXfrm>
        <a:off x="2816475" y="3195420"/>
        <a:ext cx="821123" cy="821123"/>
      </dsp:txXfrm>
    </dsp:sp>
    <dsp:sp modelId="{0E756122-581D-4898-983F-BF1EA1CB2464}">
      <dsp:nvSpPr>
        <dsp:cNvPr id="0" name=""/>
        <dsp:cNvSpPr/>
      </dsp:nvSpPr>
      <dsp:spPr>
        <a:xfrm>
          <a:off x="1133943" y="1512887"/>
          <a:ext cx="1161243" cy="1161243"/>
        </a:xfrm>
        <a:prstGeom prst="ellipse">
          <a:avLst/>
        </a:prstGeom>
        <a:solidFill>
          <a:srgbClr val="00B050">
            <a:alpha val="50000"/>
          </a:srgb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Act</a:t>
          </a:r>
        </a:p>
      </dsp:txBody>
      <dsp:txXfrm>
        <a:off x="1304003" y="1682947"/>
        <a:ext cx="821123" cy="821123"/>
      </dsp:txXfrm>
    </dsp:sp>
  </dsp:spTree>
</dsp:drawing>
</file>

<file path=ppt/diagrams/layout1.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2DD2CB-67CE-49A1-95C9-AE38F3EE67A0}" type="datetimeFigureOut">
              <a:rPr lang="en-US" smtClean="0"/>
              <a:t>10/4/2020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442A4A-2689-4E2B-8FE4-1E9C2C478EDA}" type="slidenum">
              <a:rPr lang="en-US" smtClean="0"/>
              <a:t>‹#›</a:t>
            </a:fld>
            <a:endParaRPr lang="en-US"/>
          </a:p>
        </p:txBody>
      </p:sp>
    </p:spTree>
    <p:extLst>
      <p:ext uri="{BB962C8B-B14F-4D97-AF65-F5344CB8AC3E}">
        <p14:creationId xmlns:p14="http://schemas.microsoft.com/office/powerpoint/2010/main" val="32881603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Soures</a:t>
            </a:r>
            <a:r>
              <a:rPr lang="en-US" dirty="0"/>
              <a:t>: </a:t>
            </a:r>
          </a:p>
          <a:p>
            <a:r>
              <a:rPr lang="en-US" dirty="0"/>
              <a:t>ferrari.com</a:t>
            </a:r>
          </a:p>
          <a:p>
            <a:r>
              <a:rPr lang="en-US" dirty="0"/>
              <a:t>fiat.com</a:t>
            </a:r>
          </a:p>
          <a:p>
            <a:r>
              <a:rPr lang="en-US" dirty="0"/>
              <a:t>textron.com</a:t>
            </a:r>
          </a:p>
          <a:p>
            <a:r>
              <a:rPr lang="en-US" dirty="0"/>
              <a:t>nasa.gov</a:t>
            </a:r>
          </a:p>
          <a:p>
            <a:endParaRPr lang="en-US" dirty="0"/>
          </a:p>
        </p:txBody>
      </p:sp>
      <p:sp>
        <p:nvSpPr>
          <p:cNvPr id="4" name="Slide Number Placeholder 3"/>
          <p:cNvSpPr>
            <a:spLocks noGrp="1"/>
          </p:cNvSpPr>
          <p:nvPr>
            <p:ph type="sldNum" sz="quarter" idx="5"/>
          </p:nvPr>
        </p:nvSpPr>
        <p:spPr/>
        <p:txBody>
          <a:bodyPr/>
          <a:lstStyle/>
          <a:p>
            <a:fld id="{18442A4A-2689-4E2B-8FE4-1E9C2C478EDA}" type="slidenum">
              <a:rPr lang="en-US" smtClean="0"/>
              <a:t>5</a:t>
            </a:fld>
            <a:endParaRPr lang="en-US"/>
          </a:p>
        </p:txBody>
      </p:sp>
    </p:spTree>
    <p:extLst>
      <p:ext uri="{BB962C8B-B14F-4D97-AF65-F5344CB8AC3E}">
        <p14:creationId xmlns:p14="http://schemas.microsoft.com/office/powerpoint/2010/main" val="791942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Automated flow</a:t>
            </a:r>
          </a:p>
          <a:p>
            <a:r>
              <a:rPr lang="en-US" dirty="0"/>
              <a:t>LB is a role player -&gt; Automates the database piece of it </a:t>
            </a:r>
          </a:p>
        </p:txBody>
      </p:sp>
      <p:sp>
        <p:nvSpPr>
          <p:cNvPr id="4" name="Slide Number Placeholder 3"/>
          <p:cNvSpPr>
            <a:spLocks noGrp="1"/>
          </p:cNvSpPr>
          <p:nvPr>
            <p:ph type="sldNum" sz="quarter" idx="5"/>
          </p:nvPr>
        </p:nvSpPr>
        <p:spPr/>
        <p:txBody>
          <a:bodyPr/>
          <a:lstStyle/>
          <a:p>
            <a:pPr>
              <a:defRPr/>
            </a:pPr>
            <a:fld id="{805906EF-EB63-6145-AA60-92A984EC9AA2}" type="slidenum">
              <a:rPr lang="en-US" smtClean="0"/>
              <a:pPr>
                <a:defRPr/>
              </a:pPr>
              <a:t>23</a:t>
            </a:fld>
            <a:endParaRPr lang="en-US"/>
          </a:p>
        </p:txBody>
      </p:sp>
    </p:spTree>
    <p:extLst>
      <p:ext uri="{BB962C8B-B14F-4D97-AF65-F5344CB8AC3E}">
        <p14:creationId xmlns:p14="http://schemas.microsoft.com/office/powerpoint/2010/main" val="2812630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Things happen faster than humans can watch</a:t>
            </a:r>
          </a:p>
          <a:p>
            <a:r>
              <a:rPr lang="en-US" dirty="0"/>
              <a:t>Automated processes are very good at reporting what they are doing</a:t>
            </a:r>
          </a:p>
          <a:p>
            <a:r>
              <a:rPr lang="en-US" dirty="0"/>
              <a:t>	Automated processes do not know if they are outside of expectations</a:t>
            </a:r>
          </a:p>
          <a:p>
            <a:endParaRPr lang="en-US" dirty="0"/>
          </a:p>
          <a:p>
            <a:r>
              <a:rPr lang="en-US" dirty="0"/>
              <a:t>You have to establish what ‘normal’ is</a:t>
            </a:r>
          </a:p>
          <a:p>
            <a:r>
              <a:rPr lang="en-US" dirty="0"/>
              <a:t>You have to see the effect of your improvements to see if they are working or need adjustment</a:t>
            </a:r>
          </a:p>
          <a:p>
            <a:r>
              <a:rPr lang="en-US" dirty="0"/>
              <a:t>You have to know when something is not working right</a:t>
            </a:r>
          </a:p>
          <a:p>
            <a:r>
              <a:rPr lang="en-US" dirty="0"/>
              <a:t>Must quickly decide</a:t>
            </a:r>
          </a:p>
          <a:p>
            <a:endParaRPr lang="en-US" dirty="0"/>
          </a:p>
        </p:txBody>
      </p:sp>
      <p:sp>
        <p:nvSpPr>
          <p:cNvPr id="4" name="Slide Number Placeholder 3"/>
          <p:cNvSpPr>
            <a:spLocks noGrp="1"/>
          </p:cNvSpPr>
          <p:nvPr>
            <p:ph type="sldNum" sz="quarter" idx="5"/>
          </p:nvPr>
        </p:nvSpPr>
        <p:spPr/>
        <p:txBody>
          <a:bodyPr/>
          <a:lstStyle/>
          <a:p>
            <a:fld id="{18442A4A-2689-4E2B-8FE4-1E9C2C478EDA}" type="slidenum">
              <a:rPr lang="en-US" smtClean="0"/>
              <a:t>24</a:t>
            </a:fld>
            <a:endParaRPr lang="en-US"/>
          </a:p>
        </p:txBody>
      </p:sp>
    </p:spTree>
    <p:extLst>
      <p:ext uri="{BB962C8B-B14F-4D97-AF65-F5344CB8AC3E}">
        <p14:creationId xmlns:p14="http://schemas.microsoft.com/office/powerpoint/2010/main" val="20755164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They’ve done the research.</a:t>
            </a:r>
          </a:p>
          <a:p>
            <a:r>
              <a:rPr lang="en-US" dirty="0"/>
              <a:t>Just use it. </a:t>
            </a:r>
          </a:p>
        </p:txBody>
      </p:sp>
      <p:sp>
        <p:nvSpPr>
          <p:cNvPr id="4" name="Slide Number Placeholder 3"/>
          <p:cNvSpPr>
            <a:spLocks noGrp="1"/>
          </p:cNvSpPr>
          <p:nvPr>
            <p:ph type="sldNum" sz="quarter" idx="5"/>
          </p:nvPr>
        </p:nvSpPr>
        <p:spPr/>
        <p:txBody>
          <a:bodyPr/>
          <a:lstStyle/>
          <a:p>
            <a:fld id="{18442A4A-2689-4E2B-8FE4-1E9C2C478EDA}" type="slidenum">
              <a:rPr lang="en-US" smtClean="0"/>
              <a:t>26</a:t>
            </a:fld>
            <a:endParaRPr lang="en-US"/>
          </a:p>
        </p:txBody>
      </p:sp>
    </p:spTree>
    <p:extLst>
      <p:ext uri="{BB962C8B-B14F-4D97-AF65-F5344CB8AC3E}">
        <p14:creationId xmlns:p14="http://schemas.microsoft.com/office/powerpoint/2010/main" val="10713812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Frequency is 3 times more deployments / month</a:t>
            </a:r>
          </a:p>
          <a:p>
            <a:r>
              <a:rPr lang="en-US" dirty="0"/>
              <a:t>Change Failure rate is 94.26% of what it was</a:t>
            </a:r>
          </a:p>
          <a:p>
            <a:r>
              <a:rPr lang="en-US" dirty="0"/>
              <a:t>Lead Time Reduction is 94.13%</a:t>
            </a:r>
          </a:p>
          <a:p>
            <a:r>
              <a:rPr lang="en-US" dirty="0"/>
              <a:t>Batches are 40.24% the size of what they were reduced by 59.76%</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41A77E5-0D46-4ABD-B6C7-4A675525E78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3195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piece of the pipeline has to provide visibility on all the individual pieces moving together to deliver the whole</a:t>
            </a:r>
          </a:p>
          <a:p>
            <a:r>
              <a:rPr lang="en-US" dirty="0"/>
              <a:t>	Each piece getting where it is going</a:t>
            </a:r>
          </a:p>
          <a:p>
            <a:r>
              <a:rPr lang="en-US" dirty="0"/>
              <a:t>	On time </a:t>
            </a:r>
          </a:p>
          <a:p>
            <a:r>
              <a:rPr lang="en-US" dirty="0"/>
              <a:t>	The groups are moving together – no laggards</a:t>
            </a:r>
          </a:p>
          <a:p>
            <a:r>
              <a:rPr lang="en-US" dirty="0"/>
              <a:t>Everything needed for a release is where you expect it and moves when/where you expect</a:t>
            </a:r>
          </a:p>
        </p:txBody>
      </p:sp>
      <p:sp>
        <p:nvSpPr>
          <p:cNvPr id="4" name="Slide Number Placeholder 3"/>
          <p:cNvSpPr>
            <a:spLocks noGrp="1"/>
          </p:cNvSpPr>
          <p:nvPr>
            <p:ph type="sldNum" sz="quarter" idx="5"/>
          </p:nvPr>
        </p:nvSpPr>
        <p:spPr/>
        <p:txBody>
          <a:bodyPr/>
          <a:lstStyle/>
          <a:p>
            <a:fld id="{18442A4A-2689-4E2B-8FE4-1E9C2C478EDA}" type="slidenum">
              <a:rPr lang="en-US" smtClean="0"/>
              <a:t>29</a:t>
            </a:fld>
            <a:endParaRPr lang="en-US"/>
          </a:p>
        </p:txBody>
      </p:sp>
    </p:spTree>
    <p:extLst>
      <p:ext uri="{BB962C8B-B14F-4D97-AF65-F5344CB8AC3E}">
        <p14:creationId xmlns:p14="http://schemas.microsoft.com/office/powerpoint/2010/main" val="2243132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you don’t have the resources to get it right the first time, why do you think you have the resources to do it twice?</a:t>
            </a:r>
          </a:p>
          <a:p>
            <a:endParaRPr lang="en-US" dirty="0"/>
          </a:p>
        </p:txBody>
      </p:sp>
      <p:sp>
        <p:nvSpPr>
          <p:cNvPr id="4" name="Slide Number Placeholder 3"/>
          <p:cNvSpPr>
            <a:spLocks noGrp="1"/>
          </p:cNvSpPr>
          <p:nvPr>
            <p:ph type="sldNum" sz="quarter" idx="5"/>
          </p:nvPr>
        </p:nvSpPr>
        <p:spPr/>
        <p:txBody>
          <a:bodyPr/>
          <a:lstStyle/>
          <a:p>
            <a:fld id="{18442A4A-2689-4E2B-8FE4-1E9C2C478EDA}" type="slidenum">
              <a:rPr lang="en-US" smtClean="0"/>
              <a:t>30</a:t>
            </a:fld>
            <a:endParaRPr lang="en-US"/>
          </a:p>
        </p:txBody>
      </p:sp>
    </p:spTree>
    <p:extLst>
      <p:ext uri="{BB962C8B-B14F-4D97-AF65-F5344CB8AC3E}">
        <p14:creationId xmlns:p14="http://schemas.microsoft.com/office/powerpoint/2010/main" val="1892543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First commercially successful jet</a:t>
            </a:r>
          </a:p>
          <a:p>
            <a:pPr lvl="1"/>
            <a:r>
              <a:rPr lang="en-US" dirty="0"/>
              <a:t>Capped a ~10 year race to get there</a:t>
            </a:r>
          </a:p>
          <a:p>
            <a:pPr lvl="1"/>
            <a:r>
              <a:rPr lang="en-US" dirty="0"/>
              <a:t>Non-stop transatlantic range</a:t>
            </a:r>
          </a:p>
          <a:p>
            <a:pPr lvl="1"/>
            <a:r>
              <a:rPr lang="en-US" dirty="0"/>
              <a:t>So fast as to create the “Jet Set” concept</a:t>
            </a:r>
          </a:p>
          <a:p>
            <a:endParaRPr lang="en-US" dirty="0"/>
          </a:p>
        </p:txBody>
      </p:sp>
      <p:sp>
        <p:nvSpPr>
          <p:cNvPr id="4" name="Slide Number Placeholder 3"/>
          <p:cNvSpPr>
            <a:spLocks noGrp="1"/>
          </p:cNvSpPr>
          <p:nvPr>
            <p:ph type="sldNum" sz="quarter" idx="5"/>
          </p:nvPr>
        </p:nvSpPr>
        <p:spPr/>
        <p:txBody>
          <a:bodyPr/>
          <a:lstStyle/>
          <a:p>
            <a:fld id="{18442A4A-2689-4E2B-8FE4-1E9C2C478EDA}" type="slidenum">
              <a:rPr lang="en-US" smtClean="0"/>
              <a:t>11</a:t>
            </a:fld>
            <a:endParaRPr lang="en-US"/>
          </a:p>
        </p:txBody>
      </p:sp>
    </p:spTree>
    <p:extLst>
      <p:ext uri="{BB962C8B-B14F-4D97-AF65-F5344CB8AC3E}">
        <p14:creationId xmlns:p14="http://schemas.microsoft.com/office/powerpoint/2010/main" val="350360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Simplify - Remove Complexity </a:t>
            </a:r>
          </a:p>
          <a:p>
            <a:r>
              <a:rPr lang="en-US" dirty="0"/>
              <a:t>Add Lightness - Remove the Unnecessary</a:t>
            </a:r>
          </a:p>
          <a:p>
            <a:r>
              <a:rPr lang="en-US" dirty="0"/>
              <a:t>Automate - Remove Inconsistency</a:t>
            </a:r>
          </a:p>
          <a:p>
            <a:r>
              <a:rPr lang="en-US" dirty="0"/>
              <a:t>Monitor and Measure</a:t>
            </a:r>
          </a:p>
          <a:p>
            <a:r>
              <a:rPr lang="en-US" dirty="0"/>
              <a:t>Analyze Trends Over Time</a:t>
            </a:r>
          </a:p>
          <a:p>
            <a:r>
              <a:rPr lang="en-US" dirty="0"/>
              <a:t>Precise Control</a:t>
            </a:r>
          </a:p>
          <a:p>
            <a:r>
              <a:rPr lang="en-US" sz="1200" dirty="0"/>
              <a:t>Uninterrupted Flow - Eliminate Rework</a:t>
            </a:r>
            <a:endParaRPr lang="en-US" dirty="0"/>
          </a:p>
        </p:txBody>
      </p:sp>
      <p:sp>
        <p:nvSpPr>
          <p:cNvPr id="4" name="Slide Number Placeholder 3"/>
          <p:cNvSpPr>
            <a:spLocks noGrp="1"/>
          </p:cNvSpPr>
          <p:nvPr>
            <p:ph type="sldNum" sz="quarter" idx="5"/>
          </p:nvPr>
        </p:nvSpPr>
        <p:spPr/>
        <p:txBody>
          <a:bodyPr/>
          <a:lstStyle/>
          <a:p>
            <a:fld id="{18442A4A-2689-4E2B-8FE4-1E9C2C478EDA}" type="slidenum">
              <a:rPr lang="en-US" smtClean="0"/>
              <a:t>13</a:t>
            </a:fld>
            <a:endParaRPr lang="en-US"/>
          </a:p>
        </p:txBody>
      </p:sp>
    </p:spTree>
    <p:extLst>
      <p:ext uri="{BB962C8B-B14F-4D97-AF65-F5344CB8AC3E}">
        <p14:creationId xmlns:p14="http://schemas.microsoft.com/office/powerpoint/2010/main" val="14387604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Pushing for speed means you must address</a:t>
            </a:r>
          </a:p>
          <a:p>
            <a:r>
              <a:rPr lang="en-US" dirty="0"/>
              <a:t>	over-complicated situations</a:t>
            </a:r>
          </a:p>
          <a:p>
            <a:r>
              <a:rPr lang="en-US" dirty="0"/>
              <a:t>	what is / is not necessary</a:t>
            </a:r>
          </a:p>
          <a:p>
            <a:r>
              <a:rPr lang="en-US" dirty="0"/>
              <a:t>	enforce expectations and standards</a:t>
            </a:r>
          </a:p>
          <a:p>
            <a:r>
              <a:rPr lang="en-US" dirty="0"/>
              <a:t>	pay attention to what is going on</a:t>
            </a:r>
          </a:p>
          <a:p>
            <a:r>
              <a:rPr lang="en-US" dirty="0"/>
              <a:t>	</a:t>
            </a:r>
          </a:p>
        </p:txBody>
      </p:sp>
      <p:sp>
        <p:nvSpPr>
          <p:cNvPr id="4" name="Slide Number Placeholder 3"/>
          <p:cNvSpPr>
            <a:spLocks noGrp="1"/>
          </p:cNvSpPr>
          <p:nvPr>
            <p:ph type="sldNum" sz="quarter" idx="5"/>
          </p:nvPr>
        </p:nvSpPr>
        <p:spPr/>
        <p:txBody>
          <a:bodyPr/>
          <a:lstStyle/>
          <a:p>
            <a:fld id="{18442A4A-2689-4E2B-8FE4-1E9C2C478EDA}" type="slidenum">
              <a:rPr lang="en-US" smtClean="0"/>
              <a:t>17</a:t>
            </a:fld>
            <a:endParaRPr lang="en-US"/>
          </a:p>
        </p:txBody>
      </p:sp>
    </p:spTree>
    <p:extLst>
      <p:ext uri="{BB962C8B-B14F-4D97-AF65-F5344CB8AC3E}">
        <p14:creationId xmlns:p14="http://schemas.microsoft.com/office/powerpoint/2010/main" val="425523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this pattern all the time</a:t>
            </a:r>
          </a:p>
          <a:p>
            <a:r>
              <a:rPr lang="en-US" dirty="0"/>
              <a:t>2 separate processes to deliver 2 parts of the same eventual stack</a:t>
            </a:r>
          </a:p>
          <a:p>
            <a:r>
              <a:rPr lang="en-US" dirty="0"/>
              <a:t>They are going to have to sync at some point</a:t>
            </a:r>
          </a:p>
          <a:p>
            <a:endParaRPr lang="en-US" dirty="0"/>
          </a:p>
          <a:p>
            <a:endParaRPr lang="en-US" dirty="0"/>
          </a:p>
          <a:p>
            <a:r>
              <a:rPr lang="en-US" dirty="0"/>
              <a:t>The more separate processes you have to deal with the harder it is to move faster</a:t>
            </a:r>
          </a:p>
          <a:p>
            <a:r>
              <a:rPr lang="en-US" dirty="0"/>
              <a:t>Spend time coordinating, </a:t>
            </a:r>
          </a:p>
          <a:p>
            <a:r>
              <a:rPr lang="en-US" dirty="0"/>
              <a:t>	synching, </a:t>
            </a:r>
          </a:p>
          <a:p>
            <a:r>
              <a:rPr lang="en-US" dirty="0"/>
              <a:t>	adjusting, </a:t>
            </a:r>
          </a:p>
          <a:p>
            <a:r>
              <a:rPr lang="en-US" dirty="0"/>
              <a:t>	correcting</a:t>
            </a:r>
          </a:p>
        </p:txBody>
      </p:sp>
      <p:sp>
        <p:nvSpPr>
          <p:cNvPr id="4" name="Slide Number Placeholder 3"/>
          <p:cNvSpPr>
            <a:spLocks noGrp="1"/>
          </p:cNvSpPr>
          <p:nvPr>
            <p:ph type="sldNum" sz="quarter" idx="5"/>
          </p:nvPr>
        </p:nvSpPr>
        <p:spPr/>
        <p:txBody>
          <a:bodyPr/>
          <a:lstStyle/>
          <a:p>
            <a:fld id="{FAF05698-520E-E24F-91AA-A9FB69512D11}" type="slidenum">
              <a:rPr lang="en-US" smtClean="0"/>
              <a:t>18</a:t>
            </a:fld>
            <a:endParaRPr lang="en-US"/>
          </a:p>
        </p:txBody>
      </p:sp>
    </p:spTree>
    <p:extLst>
      <p:ext uri="{BB962C8B-B14F-4D97-AF65-F5344CB8AC3E}">
        <p14:creationId xmlns:p14="http://schemas.microsoft.com/office/powerpoint/2010/main" val="30567406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process for everything</a:t>
            </a:r>
          </a:p>
          <a:p>
            <a:r>
              <a:rPr lang="en-US" dirty="0"/>
              <a:t>One workflow for all changes</a:t>
            </a:r>
          </a:p>
          <a:p>
            <a:r>
              <a:rPr lang="en-US" dirty="0"/>
              <a:t>Simple to learn / communicate</a:t>
            </a:r>
          </a:p>
          <a:p>
            <a:r>
              <a:rPr lang="en-US" dirty="0"/>
              <a:t>Simple to manage</a:t>
            </a:r>
          </a:p>
          <a:p>
            <a:r>
              <a:rPr lang="en-US" dirty="0"/>
              <a:t>Easy to unify information / truth</a:t>
            </a:r>
          </a:p>
          <a:p>
            <a:r>
              <a:rPr lang="en-US" dirty="0"/>
              <a:t>Easy to understand progress</a:t>
            </a:r>
          </a:p>
          <a:p>
            <a:endParaRPr lang="en-US" dirty="0"/>
          </a:p>
        </p:txBody>
      </p:sp>
      <p:sp>
        <p:nvSpPr>
          <p:cNvPr id="4" name="Slide Number Placeholder 3"/>
          <p:cNvSpPr>
            <a:spLocks noGrp="1"/>
          </p:cNvSpPr>
          <p:nvPr>
            <p:ph type="sldNum" sz="quarter" idx="5"/>
          </p:nvPr>
        </p:nvSpPr>
        <p:spPr/>
        <p:txBody>
          <a:bodyPr/>
          <a:lstStyle/>
          <a:p>
            <a:fld id="{18442A4A-2689-4E2B-8FE4-1E9C2C478EDA}" type="slidenum">
              <a:rPr lang="en-US" smtClean="0"/>
              <a:t>19</a:t>
            </a:fld>
            <a:endParaRPr lang="en-US"/>
          </a:p>
        </p:txBody>
      </p:sp>
    </p:spTree>
    <p:extLst>
      <p:ext uri="{BB962C8B-B14F-4D97-AF65-F5344CB8AC3E}">
        <p14:creationId xmlns:p14="http://schemas.microsoft.com/office/powerpoint/2010/main" val="30265285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hard to go fast if you are heavy </a:t>
            </a:r>
          </a:p>
          <a:p>
            <a:r>
              <a:rPr lang="en-US" dirty="0"/>
              <a:t>Real world example of the point</a:t>
            </a:r>
          </a:p>
          <a:p>
            <a:r>
              <a:rPr lang="en-US" dirty="0"/>
              <a:t>	This is that bottom process for DB changes at one company we worked with</a:t>
            </a:r>
          </a:p>
          <a:p>
            <a:pPr lvl="4"/>
            <a:r>
              <a:rPr lang="en-US" dirty="0"/>
              <a:t>Multiple communication channels</a:t>
            </a:r>
          </a:p>
          <a:p>
            <a:r>
              <a:rPr lang="en-US" dirty="0"/>
              <a:t>		multiple ticketing systems,</a:t>
            </a:r>
          </a:p>
          <a:p>
            <a:r>
              <a:rPr lang="en-US" dirty="0"/>
              <a:t>		Multiple sources of the truth</a:t>
            </a:r>
          </a:p>
          <a:p>
            <a:r>
              <a:rPr lang="en-US" dirty="0"/>
              <a:t>	More handoffs for one database change than in an NFL game	</a:t>
            </a:r>
          </a:p>
        </p:txBody>
      </p:sp>
      <p:sp>
        <p:nvSpPr>
          <p:cNvPr id="4" name="Slide Number Placeholder 3"/>
          <p:cNvSpPr>
            <a:spLocks noGrp="1"/>
          </p:cNvSpPr>
          <p:nvPr>
            <p:ph type="sldNum" sz="quarter" idx="5"/>
          </p:nvPr>
        </p:nvSpPr>
        <p:spPr/>
        <p:txBody>
          <a:bodyPr/>
          <a:lstStyle/>
          <a:p>
            <a:fld id="{18442A4A-2689-4E2B-8FE4-1E9C2C478EDA}" type="slidenum">
              <a:rPr lang="en-US" smtClean="0"/>
              <a:t>20</a:t>
            </a:fld>
            <a:endParaRPr lang="en-US"/>
          </a:p>
        </p:txBody>
      </p:sp>
    </p:spTree>
    <p:extLst>
      <p:ext uri="{BB962C8B-B14F-4D97-AF65-F5344CB8AC3E}">
        <p14:creationId xmlns:p14="http://schemas.microsoft.com/office/powerpoint/2010/main" val="30898045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Biggest thing was cleaning up communication paths</a:t>
            </a:r>
          </a:p>
          <a:p>
            <a:r>
              <a:rPr lang="en-US" dirty="0"/>
              <a:t>	Switch to Build Once / Deploy Many approach</a:t>
            </a:r>
          </a:p>
          <a:p>
            <a:r>
              <a:rPr lang="en-US" dirty="0"/>
              <a:t>	Old process had scripts going in/out of SCM</a:t>
            </a:r>
          </a:p>
          <a:p>
            <a:r>
              <a:rPr lang="en-US" dirty="0"/>
              <a:t>	Scripts moving through ticketing system </a:t>
            </a:r>
          </a:p>
          <a:p>
            <a:r>
              <a:rPr lang="en-US" dirty="0"/>
              <a:t>		– literally getting copied / pasted out of ticket into tool to deploy to PROD</a:t>
            </a:r>
          </a:p>
          <a:p>
            <a:r>
              <a:rPr lang="en-US" dirty="0"/>
              <a:t>		We added some automation – will talk about what that means in a minute</a:t>
            </a:r>
          </a:p>
        </p:txBody>
      </p:sp>
      <p:sp>
        <p:nvSpPr>
          <p:cNvPr id="4" name="Slide Number Placeholder 3"/>
          <p:cNvSpPr>
            <a:spLocks noGrp="1"/>
          </p:cNvSpPr>
          <p:nvPr>
            <p:ph type="sldNum" sz="quarter" idx="5"/>
          </p:nvPr>
        </p:nvSpPr>
        <p:spPr/>
        <p:txBody>
          <a:bodyPr/>
          <a:lstStyle/>
          <a:p>
            <a:fld id="{18442A4A-2689-4E2B-8FE4-1E9C2C478EDA}" type="slidenum">
              <a:rPr lang="en-US" smtClean="0"/>
              <a:t>21</a:t>
            </a:fld>
            <a:endParaRPr lang="en-US"/>
          </a:p>
        </p:txBody>
      </p:sp>
    </p:spTree>
    <p:extLst>
      <p:ext uri="{BB962C8B-B14F-4D97-AF65-F5344CB8AC3E}">
        <p14:creationId xmlns:p14="http://schemas.microsoft.com/office/powerpoint/2010/main" val="1205619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Inconsistency – you can’t automate an inconsistent or chaotic process</a:t>
            </a:r>
          </a:p>
          <a:p>
            <a:r>
              <a:rPr lang="en-US" dirty="0"/>
              <a:t>	Too many exceptions, too many special cases will kill you</a:t>
            </a:r>
          </a:p>
          <a:p>
            <a:r>
              <a:rPr lang="en-US" dirty="0"/>
              <a:t>Forces you to standardize</a:t>
            </a:r>
          </a:p>
          <a:p>
            <a:r>
              <a:rPr lang="en-US" dirty="0"/>
              <a:t>	Decide what is / is not acceptable as an input</a:t>
            </a:r>
          </a:p>
          <a:p>
            <a:r>
              <a:rPr lang="en-US" dirty="0"/>
              <a:t>	Forces you to shift-left</a:t>
            </a:r>
          </a:p>
          <a:p>
            <a:r>
              <a:rPr lang="en-US" dirty="0"/>
              <a:t>Even partial automation exposes exactly how slow / inaccurate / inconsistent manual handling really is</a:t>
            </a:r>
          </a:p>
          <a:p>
            <a:r>
              <a:rPr lang="en-US" dirty="0"/>
              <a:t>	by contrast</a:t>
            </a:r>
          </a:p>
          <a:p>
            <a:r>
              <a:rPr lang="en-US" dirty="0"/>
              <a:t>Garbage-in / Garbage-out translates to rework</a:t>
            </a:r>
          </a:p>
          <a:p>
            <a:r>
              <a:rPr lang="en-US" dirty="0"/>
              <a:t>	Speed means you don’t have time for that</a:t>
            </a:r>
          </a:p>
          <a:p>
            <a:endParaRPr lang="en-US" dirty="0"/>
          </a:p>
        </p:txBody>
      </p:sp>
      <p:sp>
        <p:nvSpPr>
          <p:cNvPr id="4" name="Slide Number Placeholder 3"/>
          <p:cNvSpPr>
            <a:spLocks noGrp="1"/>
          </p:cNvSpPr>
          <p:nvPr>
            <p:ph type="sldNum" sz="quarter" idx="5"/>
          </p:nvPr>
        </p:nvSpPr>
        <p:spPr/>
        <p:txBody>
          <a:bodyPr/>
          <a:lstStyle/>
          <a:p>
            <a:fld id="{18442A4A-2689-4E2B-8FE4-1E9C2C478EDA}" type="slidenum">
              <a:rPr lang="en-US" smtClean="0"/>
              <a:t>22</a:t>
            </a:fld>
            <a:endParaRPr lang="en-US"/>
          </a:p>
        </p:txBody>
      </p:sp>
    </p:spTree>
    <p:extLst>
      <p:ext uri="{BB962C8B-B14F-4D97-AF65-F5344CB8AC3E}">
        <p14:creationId xmlns:p14="http://schemas.microsoft.com/office/powerpoint/2010/main" val="2477624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bg>
      <p:bgPr>
        <a:gradFill flip="none" rotWithShape="1">
          <a:gsLst>
            <a:gs pos="25000">
              <a:srgbClr val="283EAC"/>
            </a:gs>
            <a:gs pos="0">
              <a:schemeClr val="accent3"/>
            </a:gs>
            <a:gs pos="59000">
              <a:schemeClr val="accent1"/>
            </a:gs>
          </a:gsLst>
          <a:lin ang="2700000" scaled="1"/>
          <a:tileRect/>
        </a:grad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a:alphaModFix amt="54000"/>
            <a:extLst>
              <a:ext uri="{28A0092B-C50C-407E-A947-70E740481C1C}">
                <a14:useLocalDpi xmlns:a14="http://schemas.microsoft.com/office/drawing/2010/main"/>
              </a:ext>
            </a:extLst>
          </a:blip>
          <a:srcRect t="28676" r="2922" b="16717"/>
          <a:stretch/>
        </p:blipFill>
        <p:spPr>
          <a:xfrm>
            <a:off x="0" y="8092"/>
            <a:ext cx="12192000" cy="6858000"/>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257300" y="2678106"/>
            <a:ext cx="4264083" cy="993141"/>
          </a:xfrm>
          <a:prstGeom prst="rect">
            <a:avLst/>
          </a:prstGeom>
        </p:spPr>
      </p:pic>
      <p:sp>
        <p:nvSpPr>
          <p:cNvPr id="18" name="Title 1"/>
          <p:cNvSpPr>
            <a:spLocks noGrp="1"/>
          </p:cNvSpPr>
          <p:nvPr>
            <p:ph type="ctrTitle" hasCustomPrompt="1"/>
          </p:nvPr>
        </p:nvSpPr>
        <p:spPr>
          <a:xfrm>
            <a:off x="1166078" y="4042599"/>
            <a:ext cx="9144000" cy="580782"/>
          </a:xfrm>
        </p:spPr>
        <p:txBody>
          <a:bodyPr anchor="b">
            <a:noAutofit/>
          </a:bodyPr>
          <a:lstStyle>
            <a:lvl1pPr algn="l">
              <a:defRPr sz="4400">
                <a:solidFill>
                  <a:schemeClr val="bg1"/>
                </a:solidFill>
                <a:latin typeface="Roboto" charset="0"/>
                <a:ea typeface="Roboto" charset="0"/>
                <a:cs typeface="Roboto" charset="0"/>
              </a:defRPr>
            </a:lvl1pPr>
          </a:lstStyle>
          <a:p>
            <a:r>
              <a:rPr lang="en-US" dirty="0"/>
              <a:t>Click to enter Master title</a:t>
            </a:r>
          </a:p>
        </p:txBody>
      </p:sp>
      <p:sp>
        <p:nvSpPr>
          <p:cNvPr id="19" name="Subtitle 2"/>
          <p:cNvSpPr>
            <a:spLocks noGrp="1"/>
          </p:cNvSpPr>
          <p:nvPr>
            <p:ph type="subTitle" idx="1"/>
          </p:nvPr>
        </p:nvSpPr>
        <p:spPr>
          <a:xfrm>
            <a:off x="1190617" y="4873768"/>
            <a:ext cx="9144000" cy="402763"/>
          </a:xfrm>
        </p:spPr>
        <p:txBody>
          <a:bodyPr>
            <a:normAutofit/>
          </a:bodyPr>
          <a:lstStyle>
            <a:lvl1pPr marL="0" indent="0" algn="l">
              <a:buNone/>
              <a:defRPr sz="2000">
                <a:solidFill>
                  <a:schemeClr val="bg1"/>
                </a:solidFill>
                <a:latin typeface="Roboto" charset="0"/>
                <a:ea typeface="Roboto" charset="0"/>
                <a:cs typeface="Roboto"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066127888"/>
      </p:ext>
    </p:extLst>
  </p:cSld>
  <p:clrMapOvr>
    <a:masterClrMapping/>
  </p:clrMapOvr>
  <p:extLst>
    <p:ext uri="{DCECCB84-F9BA-43D5-87BE-67443E8EF086}">
      <p15:sldGuideLst xmlns:p15="http://schemas.microsoft.com/office/powerpoint/2012/main">
        <p15:guide id="1" orient="horz" pos="3864">
          <p15:clr>
            <a:srgbClr val="FBAE40"/>
          </p15:clr>
        </p15:guide>
        <p15:guide id="2" pos="792">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Header">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840" y="2725"/>
            <a:ext cx="6067909" cy="6067909"/>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300" y="2561675"/>
            <a:ext cx="4078890" cy="950007"/>
          </a:xfrm>
          <a:prstGeom prst="rect">
            <a:avLst/>
          </a:prstGeom>
        </p:spPr>
      </p:pic>
      <p:sp>
        <p:nvSpPr>
          <p:cNvPr id="21" name="Title 1"/>
          <p:cNvSpPr>
            <a:spLocks noGrp="1"/>
          </p:cNvSpPr>
          <p:nvPr>
            <p:ph type="ctrTitle" hasCustomPrompt="1"/>
          </p:nvPr>
        </p:nvSpPr>
        <p:spPr>
          <a:xfrm>
            <a:off x="1166078" y="3783655"/>
            <a:ext cx="9144000" cy="580782"/>
          </a:xfrm>
        </p:spPr>
        <p:txBody>
          <a:bodyPr anchor="b">
            <a:noAutofit/>
          </a:bodyPr>
          <a:lstStyle>
            <a:lvl1pPr algn="l">
              <a:defRPr sz="4400">
                <a:solidFill>
                  <a:schemeClr val="accent1"/>
                </a:solidFill>
                <a:latin typeface="Roboto" charset="0"/>
                <a:ea typeface="Roboto" charset="0"/>
                <a:cs typeface="Roboto" charset="0"/>
              </a:defRPr>
            </a:lvl1pPr>
          </a:lstStyle>
          <a:p>
            <a:r>
              <a:rPr lang="en-US" dirty="0"/>
              <a:t>Click to enter section title</a:t>
            </a:r>
          </a:p>
        </p:txBody>
      </p:sp>
    </p:spTree>
    <p:extLst>
      <p:ext uri="{BB962C8B-B14F-4D97-AF65-F5344CB8AC3E}">
        <p14:creationId xmlns:p14="http://schemas.microsoft.com/office/powerpoint/2010/main" val="2328626504"/>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9" name="Title 8"/>
          <p:cNvSpPr>
            <a:spLocks noGrp="1"/>
          </p:cNvSpPr>
          <p:nvPr>
            <p:ph type="title"/>
          </p:nvPr>
        </p:nvSpPr>
        <p:spPr>
          <a:xfrm>
            <a:off x="838200" y="365125"/>
            <a:ext cx="10515600" cy="1325563"/>
          </a:xfrm>
          <a:prstGeom prst="rect">
            <a:avLst/>
          </a:prstGeom>
        </p:spPr>
        <p:txBody>
          <a:bodyPr>
            <a:normAutofit/>
          </a:bodyPr>
          <a:lstStyle>
            <a:lvl1pPr>
              <a:defRPr sz="3600" b="0">
                <a:latin typeface="Roboto" charset="0"/>
                <a:ea typeface="Roboto" charset="0"/>
                <a:cs typeface="Roboto" charset="0"/>
              </a:defRPr>
            </a:lvl1pPr>
          </a:lstStyle>
          <a:p>
            <a:r>
              <a:rPr lang="en-US"/>
              <a:t>Click to edit Master title style</a:t>
            </a:r>
            <a:endParaRPr lang="en-US" dirty="0"/>
          </a:p>
        </p:txBody>
      </p:sp>
      <p:sp>
        <p:nvSpPr>
          <p:cNvPr id="17" name="Content Placeholder 16"/>
          <p:cNvSpPr>
            <a:spLocks noGrp="1"/>
          </p:cNvSpPr>
          <p:nvPr>
            <p:ph sz="quarter" idx="12"/>
          </p:nvPr>
        </p:nvSpPr>
        <p:spPr>
          <a:xfrm>
            <a:off x="838200" y="1828800"/>
            <a:ext cx="10489579" cy="4252332"/>
          </a:xfrm>
        </p:spPr>
        <p:txBody>
          <a:bodyPr>
            <a:normAutofit/>
          </a:bodyPr>
          <a:lstStyle>
            <a:lvl1pPr>
              <a:defRPr sz="2400">
                <a:latin typeface="Roboto" charset="0"/>
                <a:ea typeface="Roboto" charset="0"/>
                <a:cs typeface="Roboto" charset="0"/>
              </a:defRPr>
            </a:lvl1pPr>
            <a:lvl2pPr>
              <a:buClr>
                <a:schemeClr val="bg1">
                  <a:lumMod val="50000"/>
                </a:schemeClr>
              </a:buClr>
              <a:defRPr sz="2000">
                <a:latin typeface="Roboto" charset="0"/>
                <a:ea typeface="Roboto" charset="0"/>
                <a:cs typeface="Roboto" charset="0"/>
              </a:defRPr>
            </a:lvl2pPr>
            <a:lvl3pPr>
              <a:defRPr sz="1800">
                <a:latin typeface="Roboto" charset="0"/>
                <a:ea typeface="Roboto" charset="0"/>
                <a:cs typeface="Roboto"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a:t>Click to edit Master text styles</a:t>
            </a:r>
          </a:p>
          <a:p>
            <a:pPr lvl="1"/>
            <a:r>
              <a:rPr lang="en-US"/>
              <a:t>Second level</a:t>
            </a:r>
          </a:p>
          <a:p>
            <a:pPr lvl="2"/>
            <a:r>
              <a:rPr lang="en-US"/>
              <a:t>Third level</a:t>
            </a:r>
          </a:p>
        </p:txBody>
      </p:sp>
      <p:sp>
        <p:nvSpPr>
          <p:cNvPr id="7" name="Footer Placeholder 4"/>
          <p:cNvSpPr>
            <a:spLocks noGrp="1"/>
          </p:cNvSpPr>
          <p:nvPr>
            <p:ph type="ftr" sz="quarter" idx="3"/>
          </p:nvPr>
        </p:nvSpPr>
        <p:spPr>
          <a:xfrm>
            <a:off x="838200" y="6263146"/>
            <a:ext cx="2028530" cy="310597"/>
          </a:xfrm>
          <a:prstGeom prst="rect">
            <a:avLst/>
          </a:prstGeom>
          <a:ln>
            <a:noFill/>
          </a:ln>
        </p:spPr>
        <p:txBody>
          <a:bodyPr anchor="ctr"/>
          <a:lstStyle>
            <a:lvl1pPr>
              <a:defRPr sz="800" b="0" i="0" spc="0">
                <a:solidFill>
                  <a:schemeClr val="accent1"/>
                </a:solidFill>
                <a:latin typeface="Roboto" charset="0"/>
                <a:ea typeface="Roboto" charset="0"/>
                <a:cs typeface="Roboto" charset="0"/>
              </a:defRPr>
            </a:lvl1pPr>
          </a:lstStyle>
          <a:p>
            <a:endParaRPr lang="en-US"/>
          </a:p>
        </p:txBody>
      </p:sp>
      <p:sp>
        <p:nvSpPr>
          <p:cNvPr id="12" name="Slide Number Placeholder 5"/>
          <p:cNvSpPr>
            <a:spLocks noGrp="1"/>
          </p:cNvSpPr>
          <p:nvPr>
            <p:ph type="sldNum" sz="quarter" idx="4"/>
          </p:nvPr>
        </p:nvSpPr>
        <p:spPr>
          <a:xfrm>
            <a:off x="5723766" y="6304711"/>
            <a:ext cx="744468" cy="310597"/>
          </a:xfrm>
          <a:prstGeom prst="rect">
            <a:avLst/>
          </a:prstGeom>
        </p:spPr>
        <p:txBody>
          <a:bodyPr anchor="ctr"/>
          <a:lstStyle>
            <a:lvl1pPr algn="ctr">
              <a:defRPr lang="en-US" sz="900" b="0" i="0" kern="1200" spc="0" smtClean="0">
                <a:solidFill>
                  <a:schemeClr val="accent1"/>
                </a:solidFill>
                <a:latin typeface="Roboto" charset="0"/>
                <a:ea typeface="Roboto" charset="0"/>
                <a:cs typeface="Roboto" charset="0"/>
              </a:defRPr>
            </a:lvl1pPr>
          </a:lstStyle>
          <a:p>
            <a:fld id="{B385614D-041C-403C-A587-9661029AC04D}" type="slidenum">
              <a:rPr lang="en-US" smtClean="0"/>
              <a:t>‹#›</a:t>
            </a:fld>
            <a:endParaRPr lang="en-US"/>
          </a:p>
        </p:txBody>
      </p:sp>
    </p:spTree>
    <p:extLst>
      <p:ext uri="{BB962C8B-B14F-4D97-AF65-F5344CB8AC3E}">
        <p14:creationId xmlns:p14="http://schemas.microsoft.com/office/powerpoint/2010/main" val="4683698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AE5D55CD-92A9-A844-9C67-3FC1349DC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p:cNvSpPr>
            <a:spLocks noGrp="1"/>
          </p:cNvSpPr>
          <p:nvPr>
            <p:ph type="title"/>
          </p:nvPr>
        </p:nvSpPr>
        <p:spPr>
          <a:xfrm>
            <a:off x="838200" y="365125"/>
            <a:ext cx="10515600" cy="1325563"/>
          </a:xfrm>
          <a:prstGeom prst="rect">
            <a:avLst/>
          </a:prstGeom>
        </p:spPr>
        <p:txBody>
          <a:bodyPr>
            <a:normAutofit/>
          </a:bodyPr>
          <a:lstStyle>
            <a:lvl1pPr>
              <a:defRPr sz="3600" b="0">
                <a:solidFill>
                  <a:schemeClr val="bg1"/>
                </a:solidFill>
                <a:latin typeface="Roboto" charset="0"/>
                <a:ea typeface="Roboto" charset="0"/>
                <a:cs typeface="Roboto" charset="0"/>
              </a:defRPr>
            </a:lvl1pPr>
          </a:lstStyle>
          <a:p>
            <a:r>
              <a:rPr lang="en-US"/>
              <a:t>Click to edit Master title style</a:t>
            </a:r>
            <a:endParaRPr lang="en-US" dirty="0"/>
          </a:p>
        </p:txBody>
      </p:sp>
      <p:sp>
        <p:nvSpPr>
          <p:cNvPr id="17" name="Content Placeholder 16"/>
          <p:cNvSpPr>
            <a:spLocks noGrp="1"/>
          </p:cNvSpPr>
          <p:nvPr>
            <p:ph sz="quarter" idx="12"/>
          </p:nvPr>
        </p:nvSpPr>
        <p:spPr>
          <a:xfrm>
            <a:off x="838200" y="1828800"/>
            <a:ext cx="10489579" cy="4252332"/>
          </a:xfrm>
        </p:spPr>
        <p:txBody>
          <a:bodyPr>
            <a:normAutofit/>
          </a:bodyPr>
          <a:lstStyle>
            <a:lvl1pPr>
              <a:buClr>
                <a:srgbClr val="FFCA28"/>
              </a:buClr>
              <a:defRPr sz="2400">
                <a:solidFill>
                  <a:schemeClr val="bg1"/>
                </a:solidFill>
                <a:latin typeface="Roboto" charset="0"/>
                <a:ea typeface="Roboto" charset="0"/>
                <a:cs typeface="Roboto" charset="0"/>
              </a:defRPr>
            </a:lvl1pPr>
            <a:lvl2pPr>
              <a:buClr>
                <a:srgbClr val="FFCA28"/>
              </a:buClr>
              <a:defRPr sz="2000">
                <a:solidFill>
                  <a:schemeClr val="bg1"/>
                </a:solidFill>
                <a:latin typeface="Roboto" charset="0"/>
                <a:ea typeface="Roboto" charset="0"/>
                <a:cs typeface="Roboto" charset="0"/>
              </a:defRPr>
            </a:lvl2pPr>
            <a:lvl3pPr>
              <a:buClr>
                <a:srgbClr val="FFCA28"/>
              </a:buClr>
              <a:defRPr sz="1800">
                <a:solidFill>
                  <a:schemeClr val="bg1"/>
                </a:solidFill>
                <a:latin typeface="Roboto" charset="0"/>
                <a:ea typeface="Roboto" charset="0"/>
                <a:cs typeface="Roboto"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a:t>Click to edit Master text styles</a:t>
            </a:r>
          </a:p>
          <a:p>
            <a:pPr lvl="1"/>
            <a:r>
              <a:rPr lang="en-US"/>
              <a:t>Second level</a:t>
            </a:r>
          </a:p>
          <a:p>
            <a:pPr lvl="2"/>
            <a:r>
              <a:rPr lang="en-US"/>
              <a:t>Third level</a:t>
            </a:r>
          </a:p>
        </p:txBody>
      </p:sp>
      <p:sp>
        <p:nvSpPr>
          <p:cNvPr id="7" name="Footer Placeholder 4"/>
          <p:cNvSpPr>
            <a:spLocks noGrp="1"/>
          </p:cNvSpPr>
          <p:nvPr>
            <p:ph type="ftr" sz="quarter" idx="3"/>
          </p:nvPr>
        </p:nvSpPr>
        <p:spPr>
          <a:xfrm>
            <a:off x="838200" y="6263146"/>
            <a:ext cx="2181726" cy="310597"/>
          </a:xfrm>
          <a:prstGeom prst="rect">
            <a:avLst/>
          </a:prstGeom>
          <a:ln>
            <a:noFill/>
          </a:ln>
        </p:spPr>
        <p:txBody>
          <a:bodyPr anchor="ctr"/>
          <a:lstStyle>
            <a:lvl1pPr>
              <a:defRPr sz="800" b="0" i="0" spc="0">
                <a:solidFill>
                  <a:schemeClr val="bg1"/>
                </a:solidFill>
                <a:latin typeface="Roboto" charset="0"/>
                <a:ea typeface="Roboto" charset="0"/>
                <a:cs typeface="Roboto" charset="0"/>
              </a:defRPr>
            </a:lvl1pPr>
          </a:lstStyle>
          <a:p>
            <a:endParaRPr lang="en-US"/>
          </a:p>
        </p:txBody>
      </p:sp>
      <p:sp>
        <p:nvSpPr>
          <p:cNvPr id="12" name="Slide Number Placeholder 5"/>
          <p:cNvSpPr>
            <a:spLocks noGrp="1"/>
          </p:cNvSpPr>
          <p:nvPr>
            <p:ph type="sldNum" sz="quarter" idx="4"/>
          </p:nvPr>
        </p:nvSpPr>
        <p:spPr>
          <a:xfrm>
            <a:off x="5723766" y="6304711"/>
            <a:ext cx="744468" cy="310597"/>
          </a:xfrm>
          <a:prstGeom prst="rect">
            <a:avLst/>
          </a:prstGeom>
        </p:spPr>
        <p:txBody>
          <a:bodyPr anchor="ctr"/>
          <a:lstStyle>
            <a:lvl1pPr algn="ctr">
              <a:defRPr lang="en-US" sz="900" b="0" i="0" kern="1200" spc="0" smtClean="0">
                <a:solidFill>
                  <a:schemeClr val="bg1"/>
                </a:solidFill>
                <a:latin typeface="Roboto" charset="0"/>
                <a:ea typeface="Roboto" charset="0"/>
                <a:cs typeface="Roboto" charset="0"/>
              </a:defRPr>
            </a:lvl1pPr>
          </a:lstStyle>
          <a:p>
            <a:fld id="{B385614D-041C-403C-A587-9661029AC04D}" type="slidenum">
              <a:rPr lang="en-US" smtClean="0"/>
              <a:t>‹#›</a:t>
            </a:fld>
            <a:endParaRPr lang="en-US"/>
          </a:p>
        </p:txBody>
      </p:sp>
    </p:spTree>
    <p:extLst>
      <p:ext uri="{BB962C8B-B14F-4D97-AF65-F5344CB8AC3E}">
        <p14:creationId xmlns:p14="http://schemas.microsoft.com/office/powerpoint/2010/main" val="96523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3A2800D3-63A0-5845-8C83-E03B1A8C90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8"/>
          <p:cNvSpPr>
            <a:spLocks noGrp="1"/>
          </p:cNvSpPr>
          <p:nvPr>
            <p:ph type="title"/>
          </p:nvPr>
        </p:nvSpPr>
        <p:spPr>
          <a:xfrm>
            <a:off x="838200" y="365125"/>
            <a:ext cx="10515600" cy="1325563"/>
          </a:xfrm>
          <a:prstGeom prst="rect">
            <a:avLst/>
          </a:prstGeom>
        </p:spPr>
        <p:txBody>
          <a:bodyPr>
            <a:normAutofit/>
          </a:bodyPr>
          <a:lstStyle>
            <a:lvl1pPr>
              <a:defRPr sz="3600" b="0">
                <a:latin typeface="Roboto" charset="0"/>
                <a:ea typeface="Roboto" charset="0"/>
                <a:cs typeface="Roboto" charset="0"/>
              </a:defRPr>
            </a:lvl1pPr>
          </a:lstStyle>
          <a:p>
            <a:r>
              <a:rPr lang="en-US"/>
              <a:t>Click to edit Master title style</a:t>
            </a:r>
            <a:endParaRPr lang="en-US" dirty="0"/>
          </a:p>
        </p:txBody>
      </p:sp>
      <p:sp>
        <p:nvSpPr>
          <p:cNvPr id="17" name="Content Placeholder 16"/>
          <p:cNvSpPr>
            <a:spLocks noGrp="1"/>
          </p:cNvSpPr>
          <p:nvPr>
            <p:ph sz="quarter" idx="12"/>
          </p:nvPr>
        </p:nvSpPr>
        <p:spPr>
          <a:xfrm>
            <a:off x="838200" y="1828800"/>
            <a:ext cx="10489579" cy="4252332"/>
          </a:xfrm>
        </p:spPr>
        <p:txBody>
          <a:bodyPr>
            <a:normAutofit/>
          </a:bodyPr>
          <a:lstStyle>
            <a:lvl1pPr>
              <a:defRPr sz="2400">
                <a:latin typeface="Roboto" charset="0"/>
                <a:ea typeface="Roboto" charset="0"/>
                <a:cs typeface="Roboto" charset="0"/>
              </a:defRPr>
            </a:lvl1pPr>
            <a:lvl2pPr>
              <a:buClr>
                <a:schemeClr val="bg1">
                  <a:lumMod val="50000"/>
                </a:schemeClr>
              </a:buClr>
              <a:defRPr sz="2000">
                <a:latin typeface="Roboto" charset="0"/>
                <a:ea typeface="Roboto" charset="0"/>
                <a:cs typeface="Roboto" charset="0"/>
              </a:defRPr>
            </a:lvl2pPr>
            <a:lvl3pPr>
              <a:defRPr sz="1800">
                <a:latin typeface="Roboto" charset="0"/>
                <a:ea typeface="Roboto" charset="0"/>
                <a:cs typeface="Roboto" charset="0"/>
              </a:defRPr>
            </a:lvl3pPr>
            <a:lvl4pPr>
              <a:defRPr>
                <a:latin typeface="Open Sans" charset="0"/>
                <a:ea typeface="Open Sans" charset="0"/>
                <a:cs typeface="Open Sans" charset="0"/>
              </a:defRPr>
            </a:lvl4pPr>
            <a:lvl5pPr>
              <a:defRPr>
                <a:latin typeface="Open Sans" charset="0"/>
                <a:ea typeface="Open Sans" charset="0"/>
                <a:cs typeface="Open Sans" charset="0"/>
              </a:defRPr>
            </a:lvl5pPr>
          </a:lstStyle>
          <a:p>
            <a:pPr lvl="0"/>
            <a:r>
              <a:rPr lang="en-US"/>
              <a:t>Click to edit Master text styles</a:t>
            </a:r>
          </a:p>
          <a:p>
            <a:pPr lvl="1"/>
            <a:r>
              <a:rPr lang="en-US"/>
              <a:t>Second level</a:t>
            </a:r>
          </a:p>
          <a:p>
            <a:pPr lvl="2"/>
            <a:r>
              <a:rPr lang="en-US"/>
              <a:t>Third level</a:t>
            </a:r>
          </a:p>
        </p:txBody>
      </p:sp>
      <p:sp>
        <p:nvSpPr>
          <p:cNvPr id="7" name="Footer Placeholder 4"/>
          <p:cNvSpPr>
            <a:spLocks noGrp="1"/>
          </p:cNvSpPr>
          <p:nvPr>
            <p:ph type="ftr" sz="quarter" idx="3"/>
          </p:nvPr>
        </p:nvSpPr>
        <p:spPr>
          <a:xfrm>
            <a:off x="838199" y="6263146"/>
            <a:ext cx="2205789" cy="310597"/>
          </a:xfrm>
          <a:prstGeom prst="rect">
            <a:avLst/>
          </a:prstGeom>
          <a:ln>
            <a:noFill/>
          </a:ln>
        </p:spPr>
        <p:txBody>
          <a:bodyPr anchor="ctr"/>
          <a:lstStyle>
            <a:lvl1pPr>
              <a:defRPr sz="800" b="0" i="0" spc="0">
                <a:solidFill>
                  <a:schemeClr val="accent1"/>
                </a:solidFill>
                <a:latin typeface="Roboto" charset="0"/>
                <a:ea typeface="Roboto" charset="0"/>
                <a:cs typeface="Roboto" charset="0"/>
              </a:defRPr>
            </a:lvl1pPr>
          </a:lstStyle>
          <a:p>
            <a:endParaRPr lang="en-US"/>
          </a:p>
        </p:txBody>
      </p:sp>
      <p:sp>
        <p:nvSpPr>
          <p:cNvPr id="12" name="Slide Number Placeholder 5"/>
          <p:cNvSpPr>
            <a:spLocks noGrp="1"/>
          </p:cNvSpPr>
          <p:nvPr>
            <p:ph type="sldNum" sz="quarter" idx="4"/>
          </p:nvPr>
        </p:nvSpPr>
        <p:spPr>
          <a:xfrm>
            <a:off x="5723766" y="6304711"/>
            <a:ext cx="744468" cy="310597"/>
          </a:xfrm>
          <a:prstGeom prst="rect">
            <a:avLst/>
          </a:prstGeom>
        </p:spPr>
        <p:txBody>
          <a:bodyPr anchor="ctr"/>
          <a:lstStyle>
            <a:lvl1pPr algn="ctr">
              <a:defRPr lang="en-US" sz="900" b="0" i="0" kern="1200" spc="0" smtClean="0">
                <a:solidFill>
                  <a:schemeClr val="accent1"/>
                </a:solidFill>
                <a:latin typeface="Roboto" charset="0"/>
                <a:ea typeface="Roboto" charset="0"/>
                <a:cs typeface="Roboto" charset="0"/>
              </a:defRPr>
            </a:lvl1pPr>
          </a:lstStyle>
          <a:p>
            <a:fld id="{B385614D-041C-403C-A587-9661029AC04D}" type="slidenum">
              <a:rPr lang="en-US" smtClean="0"/>
              <a:t>‹#›</a:t>
            </a:fld>
            <a:endParaRPr lang="en-US"/>
          </a:p>
        </p:txBody>
      </p:sp>
    </p:spTree>
    <p:extLst>
      <p:ext uri="{BB962C8B-B14F-4D97-AF65-F5344CB8AC3E}">
        <p14:creationId xmlns:p14="http://schemas.microsoft.com/office/powerpoint/2010/main" val="3265579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2036530"/>
            <a:ext cx="5125385" cy="3880772"/>
          </a:xfrm>
          <a:prstGeom prst="rect">
            <a:avLst/>
          </a:prstGeom>
        </p:spPr>
        <p:txBody>
          <a:bodyPr/>
          <a:lstStyle>
            <a:lvl1pPr>
              <a:defRPr>
                <a:latin typeface="Roboto" charset="0"/>
                <a:ea typeface="Roboto" charset="0"/>
                <a:cs typeface="Roboto" charset="0"/>
              </a:defRPr>
            </a:lvl1pPr>
            <a:lvl2pPr>
              <a:defRPr>
                <a:latin typeface="Roboto" charset="0"/>
                <a:ea typeface="Roboto" charset="0"/>
                <a:cs typeface="Roboto" charset="0"/>
              </a:defRPr>
            </a:lvl2pPr>
            <a:lvl3pPr>
              <a:defRPr>
                <a:latin typeface="Roboto" charset="0"/>
                <a:ea typeface="Roboto" charset="0"/>
                <a:cs typeface="Roboto" charset="0"/>
              </a:defRPr>
            </a:lvl3pPr>
            <a:lvl4pPr>
              <a:defRPr>
                <a:latin typeface="Roboto" charset="0"/>
                <a:ea typeface="Roboto" charset="0"/>
                <a:cs typeface="Roboto" charset="0"/>
              </a:defRPr>
            </a:lvl4pPr>
            <a:lvl5pPr>
              <a:defRPr>
                <a:latin typeface="Roboto" charset="0"/>
                <a:ea typeface="Roboto" charset="0"/>
                <a:cs typeface="Robot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28416" y="2036530"/>
            <a:ext cx="5125384" cy="3880773"/>
          </a:xfrm>
          <a:prstGeom prst="rect">
            <a:avLst/>
          </a:prstGeom>
        </p:spPr>
        <p:txBody>
          <a:bodyPr/>
          <a:lstStyle>
            <a:lvl1pPr>
              <a:defRPr>
                <a:latin typeface="Roboto" charset="0"/>
                <a:ea typeface="Roboto" charset="0"/>
                <a:cs typeface="Roboto" charset="0"/>
              </a:defRPr>
            </a:lvl1pPr>
            <a:lvl2pPr>
              <a:defRPr>
                <a:latin typeface="Roboto" charset="0"/>
                <a:ea typeface="Roboto" charset="0"/>
                <a:cs typeface="Roboto" charset="0"/>
              </a:defRPr>
            </a:lvl2pPr>
            <a:lvl3pPr>
              <a:defRPr>
                <a:latin typeface="Roboto" charset="0"/>
                <a:ea typeface="Roboto" charset="0"/>
                <a:cs typeface="Roboto" charset="0"/>
              </a:defRPr>
            </a:lvl3pPr>
            <a:lvl4pPr>
              <a:defRPr>
                <a:latin typeface="Roboto" charset="0"/>
                <a:ea typeface="Roboto" charset="0"/>
                <a:cs typeface="Roboto" charset="0"/>
              </a:defRPr>
            </a:lvl4pPr>
            <a:lvl5pPr>
              <a:defRPr>
                <a:latin typeface="Roboto" charset="0"/>
                <a:ea typeface="Roboto" charset="0"/>
                <a:cs typeface="Roboto"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3"/>
          </p:nvPr>
        </p:nvSpPr>
        <p:spPr>
          <a:xfrm>
            <a:off x="838200" y="6263146"/>
            <a:ext cx="2253916" cy="310597"/>
          </a:xfrm>
          <a:prstGeom prst="rect">
            <a:avLst/>
          </a:prstGeom>
        </p:spPr>
        <p:txBody>
          <a:bodyPr anchor="ctr"/>
          <a:lstStyle>
            <a:lvl1pPr>
              <a:defRPr sz="800" b="0" i="0" spc="0">
                <a:solidFill>
                  <a:schemeClr val="accent1"/>
                </a:solidFill>
                <a:latin typeface="Roboto" charset="0"/>
                <a:ea typeface="Roboto" charset="0"/>
                <a:cs typeface="Roboto" charset="0"/>
              </a:defRPr>
            </a:lvl1pPr>
          </a:lstStyle>
          <a:p>
            <a:endParaRPr lang="en-US"/>
          </a:p>
        </p:txBody>
      </p:sp>
      <p:sp>
        <p:nvSpPr>
          <p:cNvPr id="8" name="Title 8"/>
          <p:cNvSpPr>
            <a:spLocks noGrp="1"/>
          </p:cNvSpPr>
          <p:nvPr>
            <p:ph type="title"/>
          </p:nvPr>
        </p:nvSpPr>
        <p:spPr>
          <a:xfrm>
            <a:off x="838200" y="365125"/>
            <a:ext cx="10515600" cy="1325563"/>
          </a:xfrm>
          <a:prstGeom prst="rect">
            <a:avLst/>
          </a:prstGeom>
        </p:spPr>
        <p:txBody>
          <a:bodyPr>
            <a:normAutofit/>
          </a:bodyPr>
          <a:lstStyle>
            <a:lvl1pPr>
              <a:defRPr sz="3600" b="0">
                <a:latin typeface="Roboto" charset="0"/>
                <a:ea typeface="Roboto" charset="0"/>
                <a:cs typeface="Roboto" charset="0"/>
              </a:defRPr>
            </a:lvl1pPr>
          </a:lstStyle>
          <a:p>
            <a:r>
              <a:rPr lang="en-US"/>
              <a:t>Click to edit Master title style</a:t>
            </a:r>
            <a:endParaRPr lang="en-US" dirty="0"/>
          </a:p>
        </p:txBody>
      </p:sp>
      <p:sp>
        <p:nvSpPr>
          <p:cNvPr id="9" name="Slide Number Placeholder 5"/>
          <p:cNvSpPr>
            <a:spLocks noGrp="1"/>
          </p:cNvSpPr>
          <p:nvPr>
            <p:ph type="sldNum" sz="quarter" idx="4"/>
          </p:nvPr>
        </p:nvSpPr>
        <p:spPr>
          <a:xfrm>
            <a:off x="5723766" y="6304711"/>
            <a:ext cx="744468" cy="310597"/>
          </a:xfrm>
          <a:prstGeom prst="rect">
            <a:avLst/>
          </a:prstGeom>
        </p:spPr>
        <p:txBody>
          <a:bodyPr anchor="ctr"/>
          <a:lstStyle>
            <a:lvl1pPr algn="ctr">
              <a:defRPr lang="en-US" sz="900" b="0" i="0" kern="1200" spc="0" smtClean="0">
                <a:solidFill>
                  <a:schemeClr val="accent1"/>
                </a:solidFill>
                <a:latin typeface="Roboto" charset="0"/>
                <a:ea typeface="Roboto" charset="0"/>
                <a:cs typeface="Roboto" charset="0"/>
              </a:defRPr>
            </a:lvl1pPr>
          </a:lstStyle>
          <a:p>
            <a:fld id="{B385614D-041C-403C-A587-9661029AC04D}" type="slidenum">
              <a:rPr lang="en-US" smtClean="0"/>
              <a:t>‹#›</a:t>
            </a:fld>
            <a:endParaRPr lang="en-US"/>
          </a:p>
        </p:txBody>
      </p:sp>
    </p:spTree>
    <p:extLst>
      <p:ext uri="{BB962C8B-B14F-4D97-AF65-F5344CB8AC3E}">
        <p14:creationId xmlns:p14="http://schemas.microsoft.com/office/powerpoint/2010/main" val="16521984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16" name="Footer Placeholder 4"/>
          <p:cNvSpPr>
            <a:spLocks noGrp="1"/>
          </p:cNvSpPr>
          <p:nvPr>
            <p:ph type="ftr" sz="quarter" idx="3"/>
          </p:nvPr>
        </p:nvSpPr>
        <p:spPr>
          <a:xfrm>
            <a:off x="838199" y="6263146"/>
            <a:ext cx="2229853" cy="310597"/>
          </a:xfrm>
          <a:prstGeom prst="rect">
            <a:avLst/>
          </a:prstGeom>
          <a:ln>
            <a:noFill/>
          </a:ln>
        </p:spPr>
        <p:txBody>
          <a:bodyPr anchor="ctr"/>
          <a:lstStyle>
            <a:lvl1pPr>
              <a:defRPr sz="800" b="0" i="0" spc="0">
                <a:solidFill>
                  <a:schemeClr val="accent1"/>
                </a:solidFill>
                <a:latin typeface="Roboto" charset="0"/>
                <a:ea typeface="Roboto" charset="0"/>
                <a:cs typeface="Roboto" charset="0"/>
              </a:defRPr>
            </a:lvl1pPr>
          </a:lstStyle>
          <a:p>
            <a:endParaRPr lang="en-US"/>
          </a:p>
        </p:txBody>
      </p:sp>
      <p:sp>
        <p:nvSpPr>
          <p:cNvPr id="3" name="Title 8"/>
          <p:cNvSpPr>
            <a:spLocks noGrp="1"/>
          </p:cNvSpPr>
          <p:nvPr>
            <p:ph type="title"/>
          </p:nvPr>
        </p:nvSpPr>
        <p:spPr>
          <a:xfrm>
            <a:off x="838200" y="365125"/>
            <a:ext cx="10515600" cy="1325563"/>
          </a:xfrm>
          <a:prstGeom prst="rect">
            <a:avLst/>
          </a:prstGeom>
        </p:spPr>
        <p:txBody>
          <a:bodyPr>
            <a:normAutofit/>
          </a:bodyPr>
          <a:lstStyle>
            <a:lvl1pPr>
              <a:defRPr sz="3600" b="0">
                <a:latin typeface="Roboto" charset="0"/>
                <a:ea typeface="Roboto" charset="0"/>
                <a:cs typeface="Roboto" charset="0"/>
              </a:defRPr>
            </a:lvl1pPr>
          </a:lstStyle>
          <a:p>
            <a:r>
              <a:rPr lang="en-US"/>
              <a:t>Click to edit Master title style</a:t>
            </a:r>
            <a:endParaRPr lang="en-US" dirty="0"/>
          </a:p>
        </p:txBody>
      </p:sp>
      <p:sp>
        <p:nvSpPr>
          <p:cNvPr id="4" name="Slide Number Placeholder 5"/>
          <p:cNvSpPr>
            <a:spLocks noGrp="1"/>
          </p:cNvSpPr>
          <p:nvPr>
            <p:ph type="sldNum" sz="quarter" idx="4"/>
          </p:nvPr>
        </p:nvSpPr>
        <p:spPr>
          <a:xfrm>
            <a:off x="5723766" y="6304711"/>
            <a:ext cx="744468" cy="310597"/>
          </a:xfrm>
          <a:prstGeom prst="rect">
            <a:avLst/>
          </a:prstGeom>
        </p:spPr>
        <p:txBody>
          <a:bodyPr anchor="ctr"/>
          <a:lstStyle>
            <a:lvl1pPr algn="ctr">
              <a:defRPr lang="en-US" sz="900" b="0" i="0" kern="1200" spc="0" smtClean="0">
                <a:solidFill>
                  <a:schemeClr val="accent1"/>
                </a:solidFill>
                <a:latin typeface="Roboto" charset="0"/>
                <a:ea typeface="Roboto" charset="0"/>
                <a:cs typeface="Roboto" charset="0"/>
              </a:defRPr>
            </a:lvl1pPr>
          </a:lstStyle>
          <a:p>
            <a:fld id="{B385614D-041C-403C-A587-9661029AC04D}" type="slidenum">
              <a:rPr lang="en-US" smtClean="0"/>
              <a:t>‹#›</a:t>
            </a:fld>
            <a:endParaRPr lang="en-US"/>
          </a:p>
        </p:txBody>
      </p:sp>
    </p:spTree>
    <p:extLst>
      <p:ext uri="{BB962C8B-B14F-4D97-AF65-F5344CB8AC3E}">
        <p14:creationId xmlns:p14="http://schemas.microsoft.com/office/powerpoint/2010/main" val="3858435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F79CF5C-B7F0-4447-8650-0C0D2D4F8033}"/>
              </a:ext>
            </a:extLst>
          </p:cNvPr>
          <p:cNvSpPr/>
          <p:nvPr/>
        </p:nvSpPr>
        <p:spPr>
          <a:xfrm>
            <a:off x="0" y="0"/>
            <a:ext cx="12192000" cy="6858000"/>
          </a:xfrm>
          <a:prstGeom prst="rect">
            <a:avLst/>
          </a:prstGeom>
          <a:solidFill>
            <a:schemeClr val="accent2">
              <a:lumMod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oogle Shape;338;p54">
            <a:extLst>
              <a:ext uri="{FF2B5EF4-FFF2-40B4-BE49-F238E27FC236}">
                <a16:creationId xmlns:a16="http://schemas.microsoft.com/office/drawing/2014/main" id="{75B18EEF-4479-4223-9C64-743C1863B580}"/>
              </a:ext>
            </a:extLst>
          </p:cNvPr>
          <p:cNvPicPr preferRelativeResize="0"/>
          <p:nvPr/>
        </p:nvPicPr>
        <p:blipFill>
          <a:blip r:embed="rId2">
            <a:alphaModFix/>
          </a:blip>
          <a:stretch>
            <a:fillRect/>
          </a:stretch>
        </p:blipFill>
        <p:spPr>
          <a:xfrm>
            <a:off x="3209463" y="1380450"/>
            <a:ext cx="5773073" cy="3811775"/>
          </a:xfrm>
          <a:prstGeom prst="rect">
            <a:avLst/>
          </a:prstGeom>
          <a:noFill/>
          <a:ln>
            <a:noFill/>
          </a:ln>
        </p:spPr>
      </p:pic>
    </p:spTree>
    <p:extLst>
      <p:ext uri="{BB962C8B-B14F-4D97-AF65-F5344CB8AC3E}">
        <p14:creationId xmlns:p14="http://schemas.microsoft.com/office/powerpoint/2010/main" val="458675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A3ED-AD2D-4AA5-859C-513899B512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FCAE0E4-A7FE-4F03-B6AB-9C902D494918}"/>
              </a:ext>
            </a:extLst>
          </p:cNvPr>
          <p:cNvSpPr>
            <a:spLocks noGrp="1"/>
          </p:cNvSpPr>
          <p:nvPr>
            <p:ph type="dt" sz="half" idx="10"/>
          </p:nvPr>
        </p:nvSpPr>
        <p:spPr/>
        <p:txBody>
          <a:bodyPr/>
          <a:lstStyle/>
          <a:p>
            <a:fld id="{70C691E3-CC2B-4E6E-A258-53CE008A455E}" type="datetimeFigureOut">
              <a:rPr lang="en-US" smtClean="0"/>
              <a:t>10/4/2020</a:t>
            </a:fld>
            <a:endParaRPr lang="en-US"/>
          </a:p>
        </p:txBody>
      </p:sp>
      <p:sp>
        <p:nvSpPr>
          <p:cNvPr id="4" name="Footer Placeholder 3">
            <a:extLst>
              <a:ext uri="{FF2B5EF4-FFF2-40B4-BE49-F238E27FC236}">
                <a16:creationId xmlns:a16="http://schemas.microsoft.com/office/drawing/2014/main" id="{C9980E01-9876-4A88-83E6-A447B510D8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2D4754-646B-4385-9818-CBD20EBE9329}"/>
              </a:ext>
            </a:extLst>
          </p:cNvPr>
          <p:cNvSpPr>
            <a:spLocks noGrp="1"/>
          </p:cNvSpPr>
          <p:nvPr>
            <p:ph type="sldNum" sz="quarter" idx="12"/>
          </p:nvPr>
        </p:nvSpPr>
        <p:spPr/>
        <p:txBody>
          <a:bodyPr/>
          <a:lstStyle/>
          <a:p>
            <a:fld id="{B385614D-041C-403C-A587-9661029AC04D}" type="slidenum">
              <a:rPr lang="en-US" smtClean="0"/>
              <a:t>‹#›</a:t>
            </a:fld>
            <a:endParaRPr lang="en-US"/>
          </a:p>
        </p:txBody>
      </p:sp>
    </p:spTree>
    <p:extLst>
      <p:ext uri="{BB962C8B-B14F-4D97-AF65-F5344CB8AC3E}">
        <p14:creationId xmlns:p14="http://schemas.microsoft.com/office/powerpoint/2010/main" val="2775915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9914200" y="6238595"/>
            <a:ext cx="1901300" cy="442829"/>
          </a:xfrm>
          <a:prstGeom prst="rect">
            <a:avLst/>
          </a:prstGeom>
        </p:spPr>
      </p:pic>
      <p:sp>
        <p:nvSpPr>
          <p:cNvPr id="9" name="Title Placeholder 8"/>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10" name="Text Placeholder 9"/>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p:txBody>
      </p:sp>
      <p:sp>
        <p:nvSpPr>
          <p:cNvPr id="8" name="Footer Placeholder 4"/>
          <p:cNvSpPr>
            <a:spLocks noGrp="1"/>
          </p:cNvSpPr>
          <p:nvPr>
            <p:ph type="ftr" sz="quarter" idx="3"/>
          </p:nvPr>
        </p:nvSpPr>
        <p:spPr>
          <a:xfrm>
            <a:off x="838199" y="6304711"/>
            <a:ext cx="2157663" cy="310597"/>
          </a:xfrm>
          <a:prstGeom prst="rect">
            <a:avLst/>
          </a:prstGeom>
          <a:ln>
            <a:noFill/>
          </a:ln>
        </p:spPr>
        <p:txBody>
          <a:bodyPr anchor="ctr"/>
          <a:lstStyle>
            <a:lvl1pPr>
              <a:defRPr sz="800" b="0" i="0" spc="0">
                <a:solidFill>
                  <a:schemeClr val="accent1"/>
                </a:solidFill>
                <a:latin typeface="Roboto" charset="0"/>
                <a:ea typeface="Roboto" charset="0"/>
                <a:cs typeface="Roboto" charset="0"/>
              </a:defRPr>
            </a:lvl1pPr>
          </a:lstStyle>
          <a:p>
            <a:endParaRPr lang="en-US"/>
          </a:p>
        </p:txBody>
      </p:sp>
      <p:sp>
        <p:nvSpPr>
          <p:cNvPr id="11" name="Slide Number Placeholder 5"/>
          <p:cNvSpPr>
            <a:spLocks noGrp="1"/>
          </p:cNvSpPr>
          <p:nvPr>
            <p:ph type="sldNum" sz="quarter" idx="4"/>
          </p:nvPr>
        </p:nvSpPr>
        <p:spPr>
          <a:xfrm>
            <a:off x="5723766" y="6304711"/>
            <a:ext cx="744468" cy="310597"/>
          </a:xfrm>
          <a:prstGeom prst="rect">
            <a:avLst/>
          </a:prstGeom>
        </p:spPr>
        <p:txBody>
          <a:bodyPr anchor="ctr"/>
          <a:lstStyle>
            <a:lvl1pPr algn="ctr">
              <a:defRPr lang="en-US" sz="900" b="0" i="0" kern="1200" spc="0" smtClean="0">
                <a:solidFill>
                  <a:schemeClr val="accent1"/>
                </a:solidFill>
                <a:latin typeface="Roboto" charset="0"/>
                <a:ea typeface="Roboto" charset="0"/>
                <a:cs typeface="Roboto" charset="0"/>
              </a:defRPr>
            </a:lvl1pPr>
          </a:lstStyle>
          <a:p>
            <a:fld id="{B385614D-041C-403C-A587-9661029AC04D}" type="slidenum">
              <a:rPr lang="en-US" smtClean="0"/>
              <a:t>‹#›</a:t>
            </a:fld>
            <a:endParaRPr lang="en-US"/>
          </a:p>
        </p:txBody>
      </p:sp>
    </p:spTree>
    <p:extLst>
      <p:ext uri="{BB962C8B-B14F-4D97-AF65-F5344CB8AC3E}">
        <p14:creationId xmlns:p14="http://schemas.microsoft.com/office/powerpoint/2010/main" val="21639155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txStyles>
    <p:titleStyle>
      <a:lvl1pPr algn="l" defTabSz="457200" rtl="0" eaLnBrk="1" latinLnBrk="0" hangingPunct="1">
        <a:spcBef>
          <a:spcPct val="0"/>
        </a:spcBef>
        <a:buNone/>
        <a:defRPr sz="3600" b="0" i="0" kern="1200">
          <a:solidFill>
            <a:schemeClr val="accent1"/>
          </a:solidFill>
          <a:latin typeface="Roboto" charset="0"/>
          <a:ea typeface="Roboto" charset="0"/>
          <a:cs typeface="Roboto"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charset="2"/>
        <a:buChar char="§"/>
        <a:defRPr sz="2400" b="0" i="0" kern="1200">
          <a:solidFill>
            <a:schemeClr val="tx2"/>
          </a:solidFill>
          <a:latin typeface="Roboto" charset="0"/>
          <a:ea typeface="Roboto" charset="0"/>
          <a:cs typeface="Roboto" charset="0"/>
        </a:defRPr>
      </a:lvl1pPr>
      <a:lvl2pPr marL="742950" indent="-285750" algn="l" defTabSz="457200" rtl="0" eaLnBrk="1" latinLnBrk="0" hangingPunct="1">
        <a:spcBef>
          <a:spcPts val="1000"/>
        </a:spcBef>
        <a:spcAft>
          <a:spcPts val="0"/>
        </a:spcAft>
        <a:buClr>
          <a:schemeClr val="bg1">
            <a:lumMod val="50000"/>
          </a:schemeClr>
        </a:buClr>
        <a:buSzPct val="80000"/>
        <a:buFont typeface="Wingdings" charset="2"/>
        <a:buChar char="§"/>
        <a:defRPr sz="2000" b="0" i="0" kern="1200">
          <a:solidFill>
            <a:schemeClr val="tx2"/>
          </a:solidFill>
          <a:latin typeface="Roboto" charset="0"/>
          <a:ea typeface="Roboto" charset="0"/>
          <a:cs typeface="Roboto" charset="0"/>
        </a:defRPr>
      </a:lvl2pPr>
      <a:lvl3pPr marL="1143000" indent="-228600" algn="l" defTabSz="457200" rtl="0" eaLnBrk="1" latinLnBrk="0" hangingPunct="1">
        <a:spcBef>
          <a:spcPts val="1000"/>
        </a:spcBef>
        <a:spcAft>
          <a:spcPts val="0"/>
        </a:spcAft>
        <a:buClr>
          <a:schemeClr val="accent1"/>
        </a:buClr>
        <a:buSzPct val="80000"/>
        <a:buFont typeface="Wingdings" charset="2"/>
        <a:buChar char="§"/>
        <a:defRPr sz="1800" b="0" i="0" kern="1200">
          <a:solidFill>
            <a:schemeClr val="tx2"/>
          </a:solidFill>
          <a:latin typeface="Roboto" charset="0"/>
          <a:ea typeface="Roboto" charset="0"/>
          <a:cs typeface="Roboto" charset="0"/>
        </a:defRPr>
      </a:lvl3pPr>
      <a:lvl4pPr marL="1600200" indent="-228600" algn="l" defTabSz="457200" rtl="0" eaLnBrk="1" latinLnBrk="0" hangingPunct="1">
        <a:spcBef>
          <a:spcPts val="1000"/>
        </a:spcBef>
        <a:spcAft>
          <a:spcPts val="0"/>
        </a:spcAft>
        <a:buClr>
          <a:schemeClr val="accent1"/>
        </a:buClr>
        <a:buSzPct val="80000"/>
        <a:buFont typeface="Wingdings" charset="2"/>
        <a:buChar char="§"/>
        <a:defRPr sz="1200" b="0" i="0" kern="1200">
          <a:solidFill>
            <a:schemeClr val="bg1"/>
          </a:solidFill>
          <a:latin typeface="Open Sans" charset="0"/>
          <a:ea typeface="Open Sans" charset="0"/>
          <a:cs typeface="Open Sans" charset="0"/>
        </a:defRPr>
      </a:lvl4pPr>
      <a:lvl5pPr marL="2057400" indent="-228600" algn="l" defTabSz="457200" rtl="0" eaLnBrk="1" latinLnBrk="0" hangingPunct="1">
        <a:spcBef>
          <a:spcPts val="1000"/>
        </a:spcBef>
        <a:spcAft>
          <a:spcPts val="0"/>
        </a:spcAft>
        <a:buClr>
          <a:schemeClr val="accent1"/>
        </a:buClr>
        <a:buSzPct val="80000"/>
        <a:buFont typeface="Wingdings" charset="2"/>
        <a:buChar char="§"/>
        <a:defRPr sz="1200" b="0" i="0" kern="1200">
          <a:solidFill>
            <a:schemeClr val="bg1"/>
          </a:solidFill>
          <a:latin typeface="Open Sans" charset="0"/>
          <a:ea typeface="Open Sans" charset="0"/>
          <a:cs typeface="Open Sans"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7.svg"/></Relationships>
</file>

<file path=ppt/slides/_rels/slide23.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hyperlink" Target="https://commons.wikimedia.org/wiki/File:Jenkins_logo.svg" TargetMode="External"/><Relationship Id="rId18" Type="http://schemas.openxmlformats.org/officeDocument/2006/relationships/image" Target="../media/image39.png"/><Relationship Id="rId3" Type="http://schemas.openxmlformats.org/officeDocument/2006/relationships/image" Target="../media/image28.png"/><Relationship Id="rId21" Type="http://schemas.openxmlformats.org/officeDocument/2006/relationships/image" Target="../media/image42.png"/><Relationship Id="rId7" Type="http://schemas.openxmlformats.org/officeDocument/2006/relationships/image" Target="../media/image30.png"/><Relationship Id="rId12" Type="http://schemas.openxmlformats.org/officeDocument/2006/relationships/image" Target="../media/image34.png"/><Relationship Id="rId17" Type="http://schemas.openxmlformats.org/officeDocument/2006/relationships/image" Target="../media/image38.png"/><Relationship Id="rId2" Type="http://schemas.openxmlformats.org/officeDocument/2006/relationships/notesSlide" Target="../notesSlides/notesSlide10.xml"/><Relationship Id="rId16" Type="http://schemas.openxmlformats.org/officeDocument/2006/relationships/image" Target="../media/image37.png"/><Relationship Id="rId20" Type="http://schemas.openxmlformats.org/officeDocument/2006/relationships/image" Target="../media/image41.png"/><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33.png"/><Relationship Id="rId5" Type="http://schemas.openxmlformats.org/officeDocument/2006/relationships/image" Target="../media/image29.png"/><Relationship Id="rId15" Type="http://schemas.openxmlformats.org/officeDocument/2006/relationships/image" Target="../media/image36.png"/><Relationship Id="rId10" Type="http://schemas.openxmlformats.org/officeDocument/2006/relationships/hyperlink" Target="https://en.wikipedia.org/wiki/Subversion_(software)" TargetMode="External"/><Relationship Id="rId19" Type="http://schemas.openxmlformats.org/officeDocument/2006/relationships/image" Target="../media/image40.png"/><Relationship Id="rId4" Type="http://schemas.microsoft.com/office/2007/relationships/hdphoto" Target="../media/hdphoto1.wdp"/><Relationship Id="rId9" Type="http://schemas.openxmlformats.org/officeDocument/2006/relationships/image" Target="../media/image32.png"/><Relationship Id="rId14" Type="http://schemas.openxmlformats.org/officeDocument/2006/relationships/image" Target="../media/image35.png"/><Relationship Id="rId22"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5" Type="http://schemas.openxmlformats.org/officeDocument/2006/relationships/image" Target="../media/image56.png"/><Relationship Id="rId4" Type="http://schemas.openxmlformats.org/officeDocument/2006/relationships/image" Target="../media/image5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hyperlink" Target="https://www.liquibase.com/hub" TargetMode="External"/><Relationship Id="rId2" Type="http://schemas.openxmlformats.org/officeDocument/2006/relationships/hyperlink" Target="https://www.liquibase.com/demo" TargetMode="Externa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329C9-EADA-424E-B52A-7CA1E6379C87}"/>
              </a:ext>
            </a:extLst>
          </p:cNvPr>
          <p:cNvSpPr>
            <a:spLocks noGrp="1"/>
          </p:cNvSpPr>
          <p:nvPr>
            <p:ph type="ctrTitle"/>
          </p:nvPr>
        </p:nvSpPr>
        <p:spPr>
          <a:xfrm>
            <a:off x="1166077" y="4042599"/>
            <a:ext cx="10312332" cy="580782"/>
          </a:xfrm>
        </p:spPr>
        <p:txBody>
          <a:bodyPr/>
          <a:lstStyle/>
          <a:p>
            <a:r>
              <a:rPr lang="en-US" dirty="0"/>
              <a:t>Speed in CI/CD: Get Faster to Get Better</a:t>
            </a:r>
          </a:p>
        </p:txBody>
      </p:sp>
      <p:sp>
        <p:nvSpPr>
          <p:cNvPr id="3" name="Subtitle 2">
            <a:extLst>
              <a:ext uri="{FF2B5EF4-FFF2-40B4-BE49-F238E27FC236}">
                <a16:creationId xmlns:a16="http://schemas.microsoft.com/office/drawing/2014/main" id="{993374C7-443C-4A0B-B7B1-3432DFF578D1}"/>
              </a:ext>
            </a:extLst>
          </p:cNvPr>
          <p:cNvSpPr>
            <a:spLocks noGrp="1"/>
          </p:cNvSpPr>
          <p:nvPr>
            <p:ph type="subTitle" idx="1"/>
          </p:nvPr>
        </p:nvSpPr>
        <p:spPr/>
        <p:txBody>
          <a:bodyPr/>
          <a:lstStyle/>
          <a:p>
            <a:r>
              <a:rPr lang="en-US" dirty="0"/>
              <a:t>Dan Zentgraf, Director, Solutions Architecture - Liquibase</a:t>
            </a:r>
          </a:p>
        </p:txBody>
      </p:sp>
    </p:spTree>
    <p:extLst>
      <p:ext uri="{BB962C8B-B14F-4D97-AF65-F5344CB8AC3E}">
        <p14:creationId xmlns:p14="http://schemas.microsoft.com/office/powerpoint/2010/main" val="3201593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7DDCB-8633-4375-8017-93FD5B3583E1}"/>
              </a:ext>
            </a:extLst>
          </p:cNvPr>
          <p:cNvSpPr>
            <a:spLocks noGrp="1"/>
          </p:cNvSpPr>
          <p:nvPr>
            <p:ph type="ctrTitle"/>
          </p:nvPr>
        </p:nvSpPr>
        <p:spPr>
          <a:xfrm>
            <a:off x="1224693" y="4498762"/>
            <a:ext cx="9144000" cy="580782"/>
          </a:xfrm>
        </p:spPr>
        <p:txBody>
          <a:bodyPr/>
          <a:lstStyle/>
          <a:p>
            <a:r>
              <a:rPr lang="en-US" dirty="0"/>
              <a:t>Acceleration is Better</a:t>
            </a:r>
          </a:p>
        </p:txBody>
      </p:sp>
      <p:sp>
        <p:nvSpPr>
          <p:cNvPr id="4" name="TextBox 3">
            <a:extLst>
              <a:ext uri="{FF2B5EF4-FFF2-40B4-BE49-F238E27FC236}">
                <a16:creationId xmlns:a16="http://schemas.microsoft.com/office/drawing/2014/main" id="{5AE21BE5-7B27-4D49-BAE8-A9E0E8F8FA6E}"/>
              </a:ext>
            </a:extLst>
          </p:cNvPr>
          <p:cNvSpPr txBox="1"/>
          <p:nvPr/>
        </p:nvSpPr>
        <p:spPr>
          <a:xfrm>
            <a:off x="1224693" y="5192403"/>
            <a:ext cx="5368612" cy="646331"/>
          </a:xfrm>
          <a:prstGeom prst="rect">
            <a:avLst/>
          </a:prstGeom>
          <a:noFill/>
        </p:spPr>
        <p:txBody>
          <a:bodyPr wrap="square">
            <a:spAutoFit/>
          </a:bodyPr>
          <a:lstStyle/>
          <a:p>
            <a:r>
              <a:rPr lang="en-US" dirty="0"/>
              <a:t>The </a:t>
            </a:r>
            <a:r>
              <a:rPr lang="en-US" i="1" dirty="0"/>
              <a:t>PURSUIT</a:t>
            </a:r>
            <a:r>
              <a:rPr lang="en-US" dirty="0"/>
              <a:t> of more speed is better than just keeping speed you already have</a:t>
            </a:r>
          </a:p>
        </p:txBody>
      </p:sp>
    </p:spTree>
    <p:extLst>
      <p:ext uri="{BB962C8B-B14F-4D97-AF65-F5344CB8AC3E}">
        <p14:creationId xmlns:p14="http://schemas.microsoft.com/office/powerpoint/2010/main" val="2220038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22DBB3-E4FB-4491-81B3-FB53EA503FC8}"/>
              </a:ext>
            </a:extLst>
          </p:cNvPr>
          <p:cNvSpPr>
            <a:spLocks noGrp="1"/>
          </p:cNvSpPr>
          <p:nvPr>
            <p:ph type="title"/>
          </p:nvPr>
        </p:nvSpPr>
        <p:spPr/>
        <p:txBody>
          <a:bodyPr/>
          <a:lstStyle/>
          <a:p>
            <a:r>
              <a:rPr lang="en-US" dirty="0"/>
              <a:t>Race to Commercial Jet Aviation</a:t>
            </a:r>
          </a:p>
        </p:txBody>
      </p:sp>
      <p:sp>
        <p:nvSpPr>
          <p:cNvPr id="4" name="Content Placeholder 3">
            <a:extLst>
              <a:ext uri="{FF2B5EF4-FFF2-40B4-BE49-F238E27FC236}">
                <a16:creationId xmlns:a16="http://schemas.microsoft.com/office/drawing/2014/main" id="{F3BD9600-8F3E-4CFA-8AAC-BCB9AE1CF69C}"/>
              </a:ext>
            </a:extLst>
          </p:cNvPr>
          <p:cNvSpPr>
            <a:spLocks noGrp="1"/>
          </p:cNvSpPr>
          <p:nvPr>
            <p:ph sz="quarter" idx="12"/>
          </p:nvPr>
        </p:nvSpPr>
        <p:spPr>
          <a:xfrm>
            <a:off x="6769360" y="1690688"/>
            <a:ext cx="4191000" cy="1700313"/>
          </a:xfrm>
        </p:spPr>
        <p:txBody>
          <a:bodyPr>
            <a:normAutofit/>
          </a:bodyPr>
          <a:lstStyle/>
          <a:p>
            <a:r>
              <a:rPr lang="en-US" sz="1700" dirty="0"/>
              <a:t>1957 - Boeing 707</a:t>
            </a:r>
          </a:p>
          <a:p>
            <a:pPr lvl="1"/>
            <a:r>
              <a:rPr lang="en-US" sz="1400" dirty="0"/>
              <a:t>~189 passengers depending on configuration and variant</a:t>
            </a:r>
          </a:p>
          <a:p>
            <a:pPr lvl="1"/>
            <a:r>
              <a:rPr lang="en-US" sz="1400" dirty="0"/>
              <a:t>Cruising speed of 525 knots (~604 mph)</a:t>
            </a:r>
          </a:p>
          <a:p>
            <a:pPr lvl="1"/>
            <a:r>
              <a:rPr lang="en-US" sz="1400" dirty="0"/>
              <a:t>Range ~3,200 - 4,800 nautical miles</a:t>
            </a:r>
          </a:p>
        </p:txBody>
      </p:sp>
      <p:sp>
        <p:nvSpPr>
          <p:cNvPr id="16" name="Content Placeholder 3">
            <a:extLst>
              <a:ext uri="{FF2B5EF4-FFF2-40B4-BE49-F238E27FC236}">
                <a16:creationId xmlns:a16="http://schemas.microsoft.com/office/drawing/2014/main" id="{740C18A1-85A3-4AC5-9B6D-411929291C91}"/>
              </a:ext>
            </a:extLst>
          </p:cNvPr>
          <p:cNvSpPr txBox="1">
            <a:spLocks/>
          </p:cNvSpPr>
          <p:nvPr/>
        </p:nvSpPr>
        <p:spPr>
          <a:xfrm>
            <a:off x="886978" y="1690688"/>
            <a:ext cx="4023024" cy="189531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SzPct val="80000"/>
              <a:buFont typeface="Wingdings" charset="2"/>
              <a:buChar char="§"/>
              <a:defRPr sz="2400" b="0" i="0" kern="1200">
                <a:solidFill>
                  <a:schemeClr val="tx2"/>
                </a:solidFill>
                <a:latin typeface="Roboto" charset="0"/>
                <a:ea typeface="Roboto" charset="0"/>
                <a:cs typeface="Roboto" charset="0"/>
              </a:defRPr>
            </a:lvl1pPr>
            <a:lvl2pPr marL="742950" indent="-285750" algn="l" defTabSz="457200" rtl="0" eaLnBrk="1" latinLnBrk="0" hangingPunct="1">
              <a:spcBef>
                <a:spcPts val="1000"/>
              </a:spcBef>
              <a:spcAft>
                <a:spcPts val="0"/>
              </a:spcAft>
              <a:buClr>
                <a:schemeClr val="bg1">
                  <a:lumMod val="50000"/>
                </a:schemeClr>
              </a:buClr>
              <a:buSzPct val="80000"/>
              <a:buFont typeface="Wingdings" charset="2"/>
              <a:buChar char="§"/>
              <a:defRPr sz="2000" b="0" i="0" kern="1200">
                <a:solidFill>
                  <a:schemeClr val="tx2"/>
                </a:solidFill>
                <a:latin typeface="Roboto" charset="0"/>
                <a:ea typeface="Roboto" charset="0"/>
                <a:cs typeface="Roboto" charset="0"/>
              </a:defRPr>
            </a:lvl2pPr>
            <a:lvl3pPr marL="1143000" indent="-228600" algn="l" defTabSz="457200" rtl="0" eaLnBrk="1" latinLnBrk="0" hangingPunct="1">
              <a:spcBef>
                <a:spcPts val="1000"/>
              </a:spcBef>
              <a:spcAft>
                <a:spcPts val="0"/>
              </a:spcAft>
              <a:buClr>
                <a:schemeClr val="accent1"/>
              </a:buClr>
              <a:buSzPct val="80000"/>
              <a:buFont typeface="Wingdings" charset="2"/>
              <a:buChar char="§"/>
              <a:defRPr sz="1800" b="0" i="0" kern="1200">
                <a:solidFill>
                  <a:schemeClr val="tx2"/>
                </a:solidFill>
                <a:latin typeface="Roboto" charset="0"/>
                <a:ea typeface="Roboto" charset="0"/>
                <a:cs typeface="Roboto" charset="0"/>
              </a:defRPr>
            </a:lvl3pPr>
            <a:lvl4pPr marL="1600200" indent="-228600" algn="l" defTabSz="457200" rtl="0" eaLnBrk="1" latinLnBrk="0" hangingPunct="1">
              <a:spcBef>
                <a:spcPts val="1000"/>
              </a:spcBef>
              <a:spcAft>
                <a:spcPts val="0"/>
              </a:spcAft>
              <a:buClr>
                <a:schemeClr val="accent1"/>
              </a:buClr>
              <a:buSzPct val="80000"/>
              <a:buFont typeface="Wingdings" charset="2"/>
              <a:buChar char="§"/>
              <a:defRPr sz="1200" b="0" i="0" kern="1200">
                <a:solidFill>
                  <a:schemeClr val="bg1"/>
                </a:solidFill>
                <a:latin typeface="Open Sans" charset="0"/>
                <a:ea typeface="Open Sans" charset="0"/>
                <a:cs typeface="Open Sans" charset="0"/>
              </a:defRPr>
            </a:lvl4pPr>
            <a:lvl5pPr marL="2057400" indent="-228600" algn="l" defTabSz="457200" rtl="0" eaLnBrk="1" latinLnBrk="0" hangingPunct="1">
              <a:spcBef>
                <a:spcPts val="1000"/>
              </a:spcBef>
              <a:spcAft>
                <a:spcPts val="0"/>
              </a:spcAft>
              <a:buClr>
                <a:schemeClr val="accent1"/>
              </a:buClr>
              <a:buSzPct val="80000"/>
              <a:buFont typeface="Wingdings" charset="2"/>
              <a:buChar char="§"/>
              <a:defRPr sz="1200" b="0" i="0" kern="1200">
                <a:solidFill>
                  <a:schemeClr val="bg1"/>
                </a:solidFill>
                <a:latin typeface="Open Sans" charset="0"/>
                <a:ea typeface="Open Sans" charset="0"/>
                <a:cs typeface="Open Sans" charset="0"/>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en-US" sz="1700" dirty="0"/>
              <a:t>1947 – Boeing 377</a:t>
            </a:r>
          </a:p>
          <a:p>
            <a:pPr lvl="1"/>
            <a:r>
              <a:rPr lang="en-US" sz="1400" dirty="0"/>
              <a:t>One of the last piston-engine propeller airliners</a:t>
            </a:r>
          </a:p>
          <a:p>
            <a:pPr lvl="1"/>
            <a:r>
              <a:rPr lang="en-US" sz="1400" dirty="0"/>
              <a:t>~60-100 passengers</a:t>
            </a:r>
          </a:p>
          <a:p>
            <a:pPr lvl="1"/>
            <a:r>
              <a:rPr lang="en-US" sz="1400" dirty="0"/>
              <a:t>Cruising Speed – 262 knots (201 mph)</a:t>
            </a:r>
          </a:p>
          <a:p>
            <a:pPr lvl="1"/>
            <a:r>
              <a:rPr lang="en-US" sz="1400" dirty="0"/>
              <a:t>Range ~3,600 nautical miles</a:t>
            </a:r>
          </a:p>
        </p:txBody>
      </p:sp>
      <p:sp>
        <p:nvSpPr>
          <p:cNvPr id="20" name="TextBox 19">
            <a:extLst>
              <a:ext uri="{FF2B5EF4-FFF2-40B4-BE49-F238E27FC236}">
                <a16:creationId xmlns:a16="http://schemas.microsoft.com/office/drawing/2014/main" id="{33F19855-05A4-4F98-BF5B-E19EB5782DE5}"/>
              </a:ext>
            </a:extLst>
          </p:cNvPr>
          <p:cNvSpPr txBox="1"/>
          <p:nvPr/>
        </p:nvSpPr>
        <p:spPr>
          <a:xfrm>
            <a:off x="476718" y="6596390"/>
            <a:ext cx="8484402" cy="261610"/>
          </a:xfrm>
          <a:prstGeom prst="rect">
            <a:avLst/>
          </a:prstGeom>
          <a:noFill/>
        </p:spPr>
        <p:txBody>
          <a:bodyPr wrap="square">
            <a:spAutoFit/>
          </a:bodyPr>
          <a:lstStyle/>
          <a:p>
            <a:r>
              <a:rPr lang="fr-FR" sz="1050" i="1" dirty="0"/>
              <a:t>Sources: https://simple.wikipedia.org/wiki/Boeing_377, https://en.wikipedia.org/wiki/Boeing_707</a:t>
            </a:r>
            <a:endParaRPr lang="en-US" sz="1050" i="1" dirty="0"/>
          </a:p>
        </p:txBody>
      </p:sp>
      <p:pic>
        <p:nvPicPr>
          <p:cNvPr id="21" name="Picture 20">
            <a:extLst>
              <a:ext uri="{FF2B5EF4-FFF2-40B4-BE49-F238E27FC236}">
                <a16:creationId xmlns:a16="http://schemas.microsoft.com/office/drawing/2014/main" id="{C063B337-C3E0-47B4-963B-A17DB63D7A6F}"/>
              </a:ext>
            </a:extLst>
          </p:cNvPr>
          <p:cNvPicPr>
            <a:picLocks noChangeAspect="1"/>
          </p:cNvPicPr>
          <p:nvPr/>
        </p:nvPicPr>
        <p:blipFill>
          <a:blip r:embed="rId3"/>
          <a:stretch>
            <a:fillRect/>
          </a:stretch>
        </p:blipFill>
        <p:spPr>
          <a:xfrm>
            <a:off x="7505604" y="3585998"/>
            <a:ext cx="2718511" cy="2161004"/>
          </a:xfrm>
          <a:prstGeom prst="rect">
            <a:avLst/>
          </a:prstGeom>
        </p:spPr>
      </p:pic>
      <p:pic>
        <p:nvPicPr>
          <p:cNvPr id="22" name="Picture 21">
            <a:extLst>
              <a:ext uri="{FF2B5EF4-FFF2-40B4-BE49-F238E27FC236}">
                <a16:creationId xmlns:a16="http://schemas.microsoft.com/office/drawing/2014/main" id="{297EE6E0-4362-4D67-956A-E300BC91FC85}"/>
              </a:ext>
            </a:extLst>
          </p:cNvPr>
          <p:cNvPicPr>
            <a:picLocks noChangeAspect="1"/>
          </p:cNvPicPr>
          <p:nvPr/>
        </p:nvPicPr>
        <p:blipFill>
          <a:blip r:embed="rId4"/>
          <a:stretch>
            <a:fillRect/>
          </a:stretch>
        </p:blipFill>
        <p:spPr>
          <a:xfrm>
            <a:off x="1479359" y="3670407"/>
            <a:ext cx="2744399" cy="2076595"/>
          </a:xfrm>
          <a:prstGeom prst="rect">
            <a:avLst/>
          </a:prstGeom>
        </p:spPr>
      </p:pic>
    </p:spTree>
    <p:extLst>
      <p:ext uri="{BB962C8B-B14F-4D97-AF65-F5344CB8AC3E}">
        <p14:creationId xmlns:p14="http://schemas.microsoft.com/office/powerpoint/2010/main" val="16019892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22DBB3-E4FB-4491-81B3-FB53EA503FC8}"/>
              </a:ext>
            </a:extLst>
          </p:cNvPr>
          <p:cNvSpPr>
            <a:spLocks noGrp="1"/>
          </p:cNvSpPr>
          <p:nvPr>
            <p:ph type="title"/>
          </p:nvPr>
        </p:nvSpPr>
        <p:spPr/>
        <p:txBody>
          <a:bodyPr/>
          <a:lstStyle/>
          <a:p>
            <a:r>
              <a:rPr lang="en-US" dirty="0"/>
              <a:t>Commercial Jet Aviation 60+ Years Later</a:t>
            </a:r>
          </a:p>
        </p:txBody>
      </p:sp>
      <p:pic>
        <p:nvPicPr>
          <p:cNvPr id="6" name="Picture 5">
            <a:extLst>
              <a:ext uri="{FF2B5EF4-FFF2-40B4-BE49-F238E27FC236}">
                <a16:creationId xmlns:a16="http://schemas.microsoft.com/office/drawing/2014/main" id="{EB156A69-2843-4162-B388-D2A501C72C34}"/>
              </a:ext>
            </a:extLst>
          </p:cNvPr>
          <p:cNvPicPr>
            <a:picLocks noChangeAspect="1"/>
          </p:cNvPicPr>
          <p:nvPr/>
        </p:nvPicPr>
        <p:blipFill>
          <a:blip r:embed="rId2"/>
          <a:stretch>
            <a:fillRect/>
          </a:stretch>
        </p:blipFill>
        <p:spPr>
          <a:xfrm>
            <a:off x="2450803" y="1556661"/>
            <a:ext cx="7290393" cy="4381992"/>
          </a:xfrm>
          <a:prstGeom prst="rect">
            <a:avLst/>
          </a:prstGeom>
        </p:spPr>
      </p:pic>
    </p:spTree>
    <p:extLst>
      <p:ext uri="{BB962C8B-B14F-4D97-AF65-F5344CB8AC3E}">
        <p14:creationId xmlns:p14="http://schemas.microsoft.com/office/powerpoint/2010/main" val="38516448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13A88-AE25-49EB-8050-FE9F692AAD8E}"/>
              </a:ext>
            </a:extLst>
          </p:cNvPr>
          <p:cNvSpPr>
            <a:spLocks noGrp="1"/>
          </p:cNvSpPr>
          <p:nvPr>
            <p:ph type="title"/>
          </p:nvPr>
        </p:nvSpPr>
        <p:spPr>
          <a:xfrm>
            <a:off x="838200" y="365413"/>
            <a:ext cx="10515600" cy="1325563"/>
          </a:xfrm>
        </p:spPr>
        <p:txBody>
          <a:bodyPr/>
          <a:lstStyle/>
          <a:p>
            <a:r>
              <a:rPr lang="en-US" dirty="0"/>
              <a:t>You Can Always Find a Way to Pursue Speed</a:t>
            </a:r>
          </a:p>
        </p:txBody>
      </p:sp>
      <p:sp>
        <p:nvSpPr>
          <p:cNvPr id="5" name="Content Placeholder 4">
            <a:extLst>
              <a:ext uri="{FF2B5EF4-FFF2-40B4-BE49-F238E27FC236}">
                <a16:creationId xmlns:a16="http://schemas.microsoft.com/office/drawing/2014/main" id="{FA26B942-9B0D-4D52-959E-CC656CC8BD73}"/>
              </a:ext>
            </a:extLst>
          </p:cNvPr>
          <p:cNvSpPr>
            <a:spLocks noGrp="1"/>
          </p:cNvSpPr>
          <p:nvPr>
            <p:ph sz="quarter" idx="12"/>
          </p:nvPr>
        </p:nvSpPr>
        <p:spPr/>
        <p:txBody>
          <a:bodyPr>
            <a:normAutofit lnSpcReduction="10000"/>
          </a:bodyPr>
          <a:lstStyle/>
          <a:p>
            <a:r>
              <a:rPr lang="en-US" b="1" dirty="0"/>
              <a:t>If planes are what they are, how do you accelerate if you are an airline?</a:t>
            </a:r>
          </a:p>
          <a:p>
            <a:pPr lvl="1"/>
            <a:r>
              <a:rPr lang="en-US" dirty="0"/>
              <a:t>Boring plane –all 737s (first versions in 1966)</a:t>
            </a:r>
          </a:p>
          <a:p>
            <a:r>
              <a:rPr lang="en-US" dirty="0"/>
              <a:t>Agility</a:t>
            </a:r>
          </a:p>
          <a:p>
            <a:pPr lvl="1"/>
            <a:r>
              <a:rPr lang="en-US" dirty="0"/>
              <a:t>Standardized plane</a:t>
            </a:r>
          </a:p>
          <a:p>
            <a:pPr lvl="2"/>
            <a:r>
              <a:rPr lang="en-US" dirty="0"/>
              <a:t>Move crew around quickly</a:t>
            </a:r>
          </a:p>
          <a:p>
            <a:pPr lvl="2"/>
            <a:r>
              <a:rPr lang="en-US" dirty="0"/>
              <a:t>Ability to swap planes on routes</a:t>
            </a:r>
          </a:p>
          <a:p>
            <a:pPr lvl="2"/>
            <a:r>
              <a:rPr lang="en-US" dirty="0"/>
              <a:t>Simplified maintenance</a:t>
            </a:r>
          </a:p>
          <a:p>
            <a:pPr lvl="1"/>
            <a:r>
              <a:rPr lang="en-US" dirty="0"/>
              <a:t>Faster, simplified boarding</a:t>
            </a:r>
          </a:p>
          <a:p>
            <a:r>
              <a:rPr lang="en-US" dirty="0"/>
              <a:t>Only consistently profitable major US carrier for 47 years running</a:t>
            </a:r>
          </a:p>
          <a:p>
            <a:pPr lvl="1"/>
            <a:r>
              <a:rPr lang="en-US" dirty="0"/>
              <a:t>(as of end of 2019)</a:t>
            </a:r>
          </a:p>
        </p:txBody>
      </p:sp>
      <p:pic>
        <p:nvPicPr>
          <p:cNvPr id="7" name="Picture 6">
            <a:extLst>
              <a:ext uri="{FF2B5EF4-FFF2-40B4-BE49-F238E27FC236}">
                <a16:creationId xmlns:a16="http://schemas.microsoft.com/office/drawing/2014/main" id="{1F33B493-9E8A-4E7B-9062-B9FE15599806}"/>
              </a:ext>
            </a:extLst>
          </p:cNvPr>
          <p:cNvPicPr>
            <a:picLocks noChangeAspect="1"/>
          </p:cNvPicPr>
          <p:nvPr/>
        </p:nvPicPr>
        <p:blipFill>
          <a:blip r:embed="rId3"/>
          <a:stretch>
            <a:fillRect/>
          </a:stretch>
        </p:blipFill>
        <p:spPr>
          <a:xfrm>
            <a:off x="7800334" y="3692815"/>
            <a:ext cx="3200677" cy="524301"/>
          </a:xfrm>
          <a:prstGeom prst="rect">
            <a:avLst/>
          </a:prstGeom>
        </p:spPr>
      </p:pic>
    </p:spTree>
    <p:extLst>
      <p:ext uri="{BB962C8B-B14F-4D97-AF65-F5344CB8AC3E}">
        <p14:creationId xmlns:p14="http://schemas.microsoft.com/office/powerpoint/2010/main" val="3732150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3B89DA-68FB-4FEF-8715-61B6623C6FF0}"/>
              </a:ext>
            </a:extLst>
          </p:cNvPr>
          <p:cNvSpPr>
            <a:spLocks noGrp="1"/>
          </p:cNvSpPr>
          <p:nvPr>
            <p:ph type="ctrTitle"/>
          </p:nvPr>
        </p:nvSpPr>
        <p:spPr>
          <a:xfrm>
            <a:off x="1245591" y="4439637"/>
            <a:ext cx="9144000" cy="580782"/>
          </a:xfrm>
        </p:spPr>
        <p:txBody>
          <a:bodyPr/>
          <a:lstStyle/>
          <a:p>
            <a:r>
              <a:rPr lang="en-US" sz="3600" dirty="0"/>
              <a:t>Pushing to Get Faster Makes You Better</a:t>
            </a:r>
          </a:p>
        </p:txBody>
      </p:sp>
    </p:spTree>
    <p:extLst>
      <p:ext uri="{BB962C8B-B14F-4D97-AF65-F5344CB8AC3E}">
        <p14:creationId xmlns:p14="http://schemas.microsoft.com/office/powerpoint/2010/main" val="16439563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9D4A1-6B55-45F3-9406-2D8FD248D2C3}"/>
              </a:ext>
            </a:extLst>
          </p:cNvPr>
          <p:cNvSpPr>
            <a:spLocks noGrp="1"/>
          </p:cNvSpPr>
          <p:nvPr>
            <p:ph type="title"/>
          </p:nvPr>
        </p:nvSpPr>
        <p:spPr/>
        <p:txBody>
          <a:bodyPr/>
          <a:lstStyle/>
          <a:p>
            <a:r>
              <a:rPr lang="en-US" dirty="0"/>
              <a:t>Speed Provides a Vision and Goal</a:t>
            </a:r>
          </a:p>
        </p:txBody>
      </p:sp>
      <p:pic>
        <p:nvPicPr>
          <p:cNvPr id="3" name="Picture 2">
            <a:extLst>
              <a:ext uri="{FF2B5EF4-FFF2-40B4-BE49-F238E27FC236}">
                <a16:creationId xmlns:a16="http://schemas.microsoft.com/office/drawing/2014/main" id="{F334D94B-E035-4C9E-B53A-2D60D5160B2A}"/>
              </a:ext>
            </a:extLst>
          </p:cNvPr>
          <p:cNvPicPr>
            <a:picLocks noChangeAspect="1"/>
          </p:cNvPicPr>
          <p:nvPr/>
        </p:nvPicPr>
        <p:blipFill>
          <a:blip r:embed="rId2"/>
          <a:stretch>
            <a:fillRect/>
          </a:stretch>
        </p:blipFill>
        <p:spPr>
          <a:xfrm>
            <a:off x="2338939" y="1542361"/>
            <a:ext cx="6865238" cy="5075007"/>
          </a:xfrm>
          <a:prstGeom prst="rect">
            <a:avLst/>
          </a:prstGeom>
        </p:spPr>
      </p:pic>
    </p:spTree>
    <p:extLst>
      <p:ext uri="{BB962C8B-B14F-4D97-AF65-F5344CB8AC3E}">
        <p14:creationId xmlns:p14="http://schemas.microsoft.com/office/powerpoint/2010/main" val="4043631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AC214-91FB-4F18-B0D7-855483C54F41}"/>
              </a:ext>
            </a:extLst>
          </p:cNvPr>
          <p:cNvSpPr>
            <a:spLocks noGrp="1"/>
          </p:cNvSpPr>
          <p:nvPr>
            <p:ph type="title"/>
          </p:nvPr>
        </p:nvSpPr>
        <p:spPr/>
        <p:txBody>
          <a:bodyPr/>
          <a:lstStyle/>
          <a:p>
            <a:r>
              <a:rPr lang="en-US" dirty="0"/>
              <a:t>The Other CI – Continuous Improvement</a:t>
            </a:r>
          </a:p>
        </p:txBody>
      </p:sp>
      <p:sp>
        <p:nvSpPr>
          <p:cNvPr id="3" name="Content Placeholder 2">
            <a:extLst>
              <a:ext uri="{FF2B5EF4-FFF2-40B4-BE49-F238E27FC236}">
                <a16:creationId xmlns:a16="http://schemas.microsoft.com/office/drawing/2014/main" id="{385092B1-C68A-4D51-8710-4265CAFB4302}"/>
              </a:ext>
            </a:extLst>
          </p:cNvPr>
          <p:cNvSpPr>
            <a:spLocks noGrp="1"/>
          </p:cNvSpPr>
          <p:nvPr>
            <p:ph sz="quarter" idx="12"/>
          </p:nvPr>
        </p:nvSpPr>
        <p:spPr>
          <a:xfrm>
            <a:off x="838200" y="1828800"/>
            <a:ext cx="4946151" cy="4252332"/>
          </a:xfrm>
        </p:spPr>
        <p:txBody>
          <a:bodyPr anchor="ctr" anchorCtr="0"/>
          <a:lstStyle/>
          <a:p>
            <a:r>
              <a:rPr lang="en-US" dirty="0"/>
              <a:t>Intrinsic to Agile / DevOps</a:t>
            </a:r>
          </a:p>
          <a:p>
            <a:pPr lvl="1"/>
            <a:endParaRPr lang="en-US" dirty="0"/>
          </a:p>
          <a:p>
            <a:r>
              <a:rPr lang="en-US" dirty="0"/>
              <a:t>Achieve better results without backsliding elsewhere</a:t>
            </a:r>
          </a:p>
          <a:p>
            <a:pPr lvl="1"/>
            <a:endParaRPr lang="en-US" dirty="0"/>
          </a:p>
          <a:p>
            <a:r>
              <a:rPr lang="en-US" dirty="0"/>
              <a:t>Improved Throughput</a:t>
            </a:r>
          </a:p>
          <a:p>
            <a:pPr lvl="1"/>
            <a:endParaRPr lang="en-US" dirty="0"/>
          </a:p>
          <a:p>
            <a:r>
              <a:rPr lang="en-US" dirty="0"/>
              <a:t>Improved Quality</a:t>
            </a:r>
          </a:p>
        </p:txBody>
      </p:sp>
      <p:graphicFrame>
        <p:nvGraphicFramePr>
          <p:cNvPr id="4" name="Diagram 3">
            <a:extLst>
              <a:ext uri="{FF2B5EF4-FFF2-40B4-BE49-F238E27FC236}">
                <a16:creationId xmlns:a16="http://schemas.microsoft.com/office/drawing/2014/main" id="{38DE2E3B-5A54-4F54-A6E2-D2CACE85C8D8}"/>
              </a:ext>
            </a:extLst>
          </p:cNvPr>
          <p:cNvGraphicFramePr/>
          <p:nvPr>
            <p:extLst>
              <p:ext uri="{D42A27DB-BD31-4B8C-83A1-F6EECF244321}">
                <p14:modId xmlns:p14="http://schemas.microsoft.com/office/powerpoint/2010/main" val="2482212763"/>
              </p:ext>
            </p:extLst>
          </p:nvPr>
        </p:nvGraphicFramePr>
        <p:xfrm>
          <a:off x="4899725" y="1467334"/>
          <a:ext cx="6454075" cy="41870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Arrow: Bent 10">
            <a:extLst>
              <a:ext uri="{FF2B5EF4-FFF2-40B4-BE49-F238E27FC236}">
                <a16:creationId xmlns:a16="http://schemas.microsoft.com/office/drawing/2014/main" id="{5574B83C-3862-4C24-A4D4-8B25B07D25C0}"/>
              </a:ext>
            </a:extLst>
          </p:cNvPr>
          <p:cNvSpPr/>
          <p:nvPr/>
        </p:nvSpPr>
        <p:spPr>
          <a:xfrm rot="5400000">
            <a:off x="8765760" y="1798573"/>
            <a:ext cx="1141979" cy="1200455"/>
          </a:xfrm>
          <a:prstGeom prst="bentArrow">
            <a:avLst>
              <a:gd name="adj1" fmla="val 23843"/>
              <a:gd name="adj2" fmla="val 28760"/>
              <a:gd name="adj3" fmla="val 26735"/>
              <a:gd name="adj4" fmla="val 8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F441A68D-4710-4183-AA46-30628AFC9DB8}"/>
              </a:ext>
            </a:extLst>
          </p:cNvPr>
          <p:cNvSpPr/>
          <p:nvPr/>
        </p:nvSpPr>
        <p:spPr>
          <a:xfrm rot="10800000">
            <a:off x="8703897" y="4190211"/>
            <a:ext cx="1141979" cy="1200455"/>
          </a:xfrm>
          <a:prstGeom prst="bentArrow">
            <a:avLst>
              <a:gd name="adj1" fmla="val 23843"/>
              <a:gd name="adj2" fmla="val 28760"/>
              <a:gd name="adj3" fmla="val 26735"/>
              <a:gd name="adj4" fmla="val 8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8C539056-BF3F-4426-ACFB-3854B53D53B0}"/>
              </a:ext>
            </a:extLst>
          </p:cNvPr>
          <p:cNvSpPr/>
          <p:nvPr/>
        </p:nvSpPr>
        <p:spPr>
          <a:xfrm rot="16200000">
            <a:off x="6332217" y="4125536"/>
            <a:ext cx="1141979" cy="1200455"/>
          </a:xfrm>
          <a:prstGeom prst="bentArrow">
            <a:avLst>
              <a:gd name="adj1" fmla="val 23843"/>
              <a:gd name="adj2" fmla="val 28760"/>
              <a:gd name="adj3" fmla="val 26735"/>
              <a:gd name="adj4" fmla="val 8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Bent 18">
            <a:extLst>
              <a:ext uri="{FF2B5EF4-FFF2-40B4-BE49-F238E27FC236}">
                <a16:creationId xmlns:a16="http://schemas.microsoft.com/office/drawing/2014/main" id="{93DF4C38-7770-441A-8191-6DCDB4DC94BE}"/>
              </a:ext>
            </a:extLst>
          </p:cNvPr>
          <p:cNvSpPr/>
          <p:nvPr/>
        </p:nvSpPr>
        <p:spPr>
          <a:xfrm>
            <a:off x="6456085" y="1733739"/>
            <a:ext cx="1141979" cy="1200455"/>
          </a:xfrm>
          <a:prstGeom prst="bentArrow">
            <a:avLst>
              <a:gd name="adj1" fmla="val 23843"/>
              <a:gd name="adj2" fmla="val 28760"/>
              <a:gd name="adj3" fmla="val 26735"/>
              <a:gd name="adj4" fmla="val 87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942865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089E1-1E2F-4DB7-AAFF-0215D22DDD22}"/>
              </a:ext>
            </a:extLst>
          </p:cNvPr>
          <p:cNvSpPr>
            <a:spLocks noGrp="1"/>
          </p:cNvSpPr>
          <p:nvPr>
            <p:ph type="title"/>
          </p:nvPr>
        </p:nvSpPr>
        <p:spPr/>
        <p:txBody>
          <a:bodyPr/>
          <a:lstStyle/>
          <a:p>
            <a:r>
              <a:rPr lang="en-US" dirty="0"/>
              <a:t>You Must Actually Fix Things</a:t>
            </a:r>
          </a:p>
        </p:txBody>
      </p:sp>
      <p:sp>
        <p:nvSpPr>
          <p:cNvPr id="3" name="Content Placeholder 2">
            <a:extLst>
              <a:ext uri="{FF2B5EF4-FFF2-40B4-BE49-F238E27FC236}">
                <a16:creationId xmlns:a16="http://schemas.microsoft.com/office/drawing/2014/main" id="{8946C515-04D2-4351-B27B-C70E15DD380E}"/>
              </a:ext>
            </a:extLst>
          </p:cNvPr>
          <p:cNvSpPr>
            <a:spLocks noGrp="1"/>
          </p:cNvSpPr>
          <p:nvPr>
            <p:ph sz="quarter" idx="12"/>
          </p:nvPr>
        </p:nvSpPr>
        <p:spPr/>
        <p:txBody>
          <a:bodyPr/>
          <a:lstStyle/>
          <a:p>
            <a:r>
              <a:rPr lang="en-US" dirty="0"/>
              <a:t>Simplify - Remove Complexity </a:t>
            </a:r>
          </a:p>
          <a:p>
            <a:r>
              <a:rPr lang="en-US" dirty="0"/>
              <a:t>Add Lightness - Remove the Unnecessary</a:t>
            </a:r>
          </a:p>
          <a:p>
            <a:r>
              <a:rPr lang="en-US" dirty="0"/>
              <a:t>Automate - Remove Inconsistency</a:t>
            </a:r>
          </a:p>
          <a:p>
            <a:r>
              <a:rPr lang="en-US" dirty="0"/>
              <a:t>Monitor and Measure</a:t>
            </a:r>
          </a:p>
          <a:p>
            <a:r>
              <a:rPr lang="en-US" dirty="0"/>
              <a:t>Analyze Trends Over Time</a:t>
            </a:r>
          </a:p>
          <a:p>
            <a:r>
              <a:rPr lang="en-US" dirty="0"/>
              <a:t>Precise Control</a:t>
            </a:r>
          </a:p>
          <a:p>
            <a:r>
              <a:rPr lang="en-US" sz="2400" dirty="0"/>
              <a:t>Uninterrupted Flow - Eliminate Rework</a:t>
            </a:r>
            <a:endParaRPr lang="en-US" dirty="0"/>
          </a:p>
        </p:txBody>
      </p:sp>
      <p:pic>
        <p:nvPicPr>
          <p:cNvPr id="4" name="Picture 3">
            <a:extLst>
              <a:ext uri="{FF2B5EF4-FFF2-40B4-BE49-F238E27FC236}">
                <a16:creationId xmlns:a16="http://schemas.microsoft.com/office/drawing/2014/main" id="{4E3A9307-24F0-488C-8324-900866EA69F5}"/>
              </a:ext>
            </a:extLst>
          </p:cNvPr>
          <p:cNvPicPr>
            <a:picLocks noChangeAspect="1"/>
          </p:cNvPicPr>
          <p:nvPr/>
        </p:nvPicPr>
        <p:blipFill>
          <a:blip r:embed="rId3"/>
          <a:stretch>
            <a:fillRect/>
          </a:stretch>
        </p:blipFill>
        <p:spPr>
          <a:xfrm>
            <a:off x="8662219" y="1620633"/>
            <a:ext cx="2810951" cy="2910630"/>
          </a:xfrm>
          <a:prstGeom prst="rect">
            <a:avLst/>
          </a:prstGeom>
        </p:spPr>
      </p:pic>
    </p:spTree>
    <p:extLst>
      <p:ext uri="{BB962C8B-B14F-4D97-AF65-F5344CB8AC3E}">
        <p14:creationId xmlns:p14="http://schemas.microsoft.com/office/powerpoint/2010/main" val="528628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06AB-7D25-43EE-A11F-EE97A2FAC2B1}"/>
              </a:ext>
            </a:extLst>
          </p:cNvPr>
          <p:cNvSpPr>
            <a:spLocks noGrp="1"/>
          </p:cNvSpPr>
          <p:nvPr>
            <p:ph type="title"/>
          </p:nvPr>
        </p:nvSpPr>
        <p:spPr/>
        <p:txBody>
          <a:bodyPr>
            <a:normAutofit/>
          </a:bodyPr>
          <a:lstStyle/>
          <a:p>
            <a:r>
              <a:rPr lang="en-US" dirty="0"/>
              <a:t>Simplify - Remove Complexity</a:t>
            </a:r>
          </a:p>
        </p:txBody>
      </p:sp>
      <p:sp>
        <p:nvSpPr>
          <p:cNvPr id="5" name="Slide Number Placeholder 4">
            <a:extLst>
              <a:ext uri="{FF2B5EF4-FFF2-40B4-BE49-F238E27FC236}">
                <a16:creationId xmlns:a16="http://schemas.microsoft.com/office/drawing/2014/main" id="{37F2E9A2-B4BC-4EB1-972E-B28566C3B9A3}"/>
              </a:ext>
            </a:extLst>
          </p:cNvPr>
          <p:cNvSpPr>
            <a:spLocks noGrp="1"/>
          </p:cNvSpPr>
          <p:nvPr>
            <p:ph type="sldNum" sz="quarter" idx="4"/>
          </p:nvPr>
        </p:nvSpPr>
        <p:spPr/>
        <p:txBody>
          <a:bodyPr/>
          <a:lstStyle/>
          <a:p>
            <a:fld id="{451BD7F9-25E1-604B-B548-FDBECB500AA1}" type="slidenum">
              <a:rPr lang="uk-UA" smtClean="0"/>
              <a:pPr/>
              <a:t>18</a:t>
            </a:fld>
            <a:endParaRPr lang="uk-UA" dirty="0"/>
          </a:p>
        </p:txBody>
      </p:sp>
      <p:pic>
        <p:nvPicPr>
          <p:cNvPr id="6" name="Picture 5" descr="A close up of a logo&#10;&#10;Description automatically generated">
            <a:extLst>
              <a:ext uri="{FF2B5EF4-FFF2-40B4-BE49-F238E27FC236}">
                <a16:creationId xmlns:a16="http://schemas.microsoft.com/office/drawing/2014/main" id="{B25AA33F-E4DD-E84D-9D8D-35524A222C48}"/>
              </a:ext>
            </a:extLst>
          </p:cNvPr>
          <p:cNvPicPr>
            <a:picLocks noChangeAspect="1"/>
          </p:cNvPicPr>
          <p:nvPr/>
        </p:nvPicPr>
        <p:blipFill>
          <a:blip r:embed="rId3"/>
          <a:stretch>
            <a:fillRect/>
          </a:stretch>
        </p:blipFill>
        <p:spPr>
          <a:xfrm>
            <a:off x="838200" y="1521141"/>
            <a:ext cx="11191875" cy="4252913"/>
          </a:xfrm>
          <a:prstGeom prst="rect">
            <a:avLst/>
          </a:prstGeom>
        </p:spPr>
      </p:pic>
    </p:spTree>
    <p:extLst>
      <p:ext uri="{BB962C8B-B14F-4D97-AF65-F5344CB8AC3E}">
        <p14:creationId xmlns:p14="http://schemas.microsoft.com/office/powerpoint/2010/main" val="36650222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106AB-7D25-43EE-A11F-EE97A2FAC2B1}"/>
              </a:ext>
            </a:extLst>
          </p:cNvPr>
          <p:cNvSpPr>
            <a:spLocks noGrp="1"/>
          </p:cNvSpPr>
          <p:nvPr>
            <p:ph type="title"/>
          </p:nvPr>
        </p:nvSpPr>
        <p:spPr/>
        <p:txBody>
          <a:bodyPr>
            <a:normAutofit/>
          </a:bodyPr>
          <a:lstStyle/>
          <a:p>
            <a:r>
              <a:rPr lang="en-US" dirty="0"/>
              <a:t>Simplify - Remove Complexity</a:t>
            </a:r>
          </a:p>
        </p:txBody>
      </p:sp>
      <p:sp>
        <p:nvSpPr>
          <p:cNvPr id="5" name="Slide Number Placeholder 4">
            <a:extLst>
              <a:ext uri="{FF2B5EF4-FFF2-40B4-BE49-F238E27FC236}">
                <a16:creationId xmlns:a16="http://schemas.microsoft.com/office/drawing/2014/main" id="{37F2E9A2-B4BC-4EB1-972E-B28566C3B9A3}"/>
              </a:ext>
            </a:extLst>
          </p:cNvPr>
          <p:cNvSpPr>
            <a:spLocks noGrp="1"/>
          </p:cNvSpPr>
          <p:nvPr>
            <p:ph type="sldNum" sz="quarter" idx="4"/>
          </p:nvPr>
        </p:nvSpPr>
        <p:spPr/>
        <p:txBody>
          <a:bodyPr/>
          <a:lstStyle/>
          <a:p>
            <a:fld id="{451BD7F9-25E1-604B-B548-FDBECB500AA1}" type="slidenum">
              <a:rPr lang="uk-UA" smtClean="0"/>
              <a:pPr/>
              <a:t>19</a:t>
            </a:fld>
            <a:endParaRPr lang="uk-UA" dirty="0"/>
          </a:p>
        </p:txBody>
      </p:sp>
      <p:sp>
        <p:nvSpPr>
          <p:cNvPr id="24" name="TextBox 23">
            <a:extLst>
              <a:ext uri="{FF2B5EF4-FFF2-40B4-BE49-F238E27FC236}">
                <a16:creationId xmlns:a16="http://schemas.microsoft.com/office/drawing/2014/main" id="{0C1E174B-FECC-46E3-90C6-257B5D48D825}"/>
              </a:ext>
            </a:extLst>
          </p:cNvPr>
          <p:cNvSpPr txBox="1"/>
          <p:nvPr/>
        </p:nvSpPr>
        <p:spPr>
          <a:xfrm>
            <a:off x="7130486" y="3604052"/>
            <a:ext cx="1120039" cy="276999"/>
          </a:xfrm>
          <a:prstGeom prst="rect">
            <a:avLst/>
          </a:prstGeom>
          <a:noFill/>
        </p:spPr>
        <p:txBody>
          <a:bodyPr wrap="square" rtlCol="0">
            <a:spAutoFit/>
          </a:bodyPr>
          <a:lstStyle/>
          <a:p>
            <a:pPr algn="ctr"/>
            <a:r>
              <a:rPr lang="en-US" sz="1200" dirty="0">
                <a:solidFill>
                  <a:schemeClr val="bg1"/>
                </a:solidFill>
              </a:rPr>
              <a:t>Build Artifact</a:t>
            </a:r>
          </a:p>
        </p:txBody>
      </p:sp>
      <p:sp>
        <p:nvSpPr>
          <p:cNvPr id="25" name="TextBox 24">
            <a:extLst>
              <a:ext uri="{FF2B5EF4-FFF2-40B4-BE49-F238E27FC236}">
                <a16:creationId xmlns:a16="http://schemas.microsoft.com/office/drawing/2014/main" id="{CCF8ECB1-5CA8-4DB9-B979-923E15B2C6A7}"/>
              </a:ext>
            </a:extLst>
          </p:cNvPr>
          <p:cNvSpPr txBox="1"/>
          <p:nvPr/>
        </p:nvSpPr>
        <p:spPr>
          <a:xfrm>
            <a:off x="8849038" y="3534470"/>
            <a:ext cx="1120039" cy="461665"/>
          </a:xfrm>
          <a:prstGeom prst="rect">
            <a:avLst/>
          </a:prstGeom>
          <a:noFill/>
        </p:spPr>
        <p:txBody>
          <a:bodyPr wrap="square" rtlCol="0">
            <a:spAutoFit/>
          </a:bodyPr>
          <a:lstStyle/>
          <a:p>
            <a:pPr algn="ctr"/>
            <a:r>
              <a:rPr lang="en-US" sz="1200" dirty="0">
                <a:solidFill>
                  <a:schemeClr val="bg1"/>
                </a:solidFill>
              </a:rPr>
              <a:t>Automatically Deploy</a:t>
            </a:r>
          </a:p>
        </p:txBody>
      </p:sp>
      <p:sp>
        <p:nvSpPr>
          <p:cNvPr id="35" name="TextBox 34">
            <a:extLst>
              <a:ext uri="{FF2B5EF4-FFF2-40B4-BE49-F238E27FC236}">
                <a16:creationId xmlns:a16="http://schemas.microsoft.com/office/drawing/2014/main" id="{BCBB993E-31AA-4142-B337-6EB96CD4AAA0}"/>
              </a:ext>
            </a:extLst>
          </p:cNvPr>
          <p:cNvSpPr txBox="1"/>
          <p:nvPr/>
        </p:nvSpPr>
        <p:spPr>
          <a:xfrm>
            <a:off x="5405544" y="3617644"/>
            <a:ext cx="1120039" cy="276999"/>
          </a:xfrm>
          <a:prstGeom prst="rect">
            <a:avLst/>
          </a:prstGeom>
          <a:noFill/>
        </p:spPr>
        <p:txBody>
          <a:bodyPr wrap="square" rtlCol="0">
            <a:spAutoFit/>
          </a:bodyPr>
          <a:lstStyle/>
          <a:p>
            <a:pPr algn="ctr"/>
            <a:r>
              <a:rPr lang="en-US" sz="1200" dirty="0">
                <a:solidFill>
                  <a:schemeClr val="bg1"/>
                </a:solidFill>
              </a:rPr>
              <a:t>Validate</a:t>
            </a:r>
          </a:p>
        </p:txBody>
      </p:sp>
      <p:pic>
        <p:nvPicPr>
          <p:cNvPr id="6" name="Picture 5" descr="A screenshot of a cell phone&#10;&#10;Description automatically generated">
            <a:extLst>
              <a:ext uri="{FF2B5EF4-FFF2-40B4-BE49-F238E27FC236}">
                <a16:creationId xmlns:a16="http://schemas.microsoft.com/office/drawing/2014/main" id="{E2E9A100-68B6-0C48-AB9C-A9EDF5C3EDAD}"/>
              </a:ext>
            </a:extLst>
          </p:cNvPr>
          <p:cNvPicPr>
            <a:picLocks noChangeAspect="1"/>
          </p:cNvPicPr>
          <p:nvPr/>
        </p:nvPicPr>
        <p:blipFill>
          <a:blip r:embed="rId3"/>
          <a:stretch>
            <a:fillRect/>
          </a:stretch>
        </p:blipFill>
        <p:spPr>
          <a:xfrm>
            <a:off x="557213" y="1431466"/>
            <a:ext cx="11506200" cy="4372356"/>
          </a:xfrm>
          <a:prstGeom prst="rect">
            <a:avLst/>
          </a:prstGeom>
        </p:spPr>
      </p:pic>
    </p:spTree>
    <p:extLst>
      <p:ext uri="{BB962C8B-B14F-4D97-AF65-F5344CB8AC3E}">
        <p14:creationId xmlns:p14="http://schemas.microsoft.com/office/powerpoint/2010/main" val="163577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dissolve">
                                      <p:cBhvr>
                                        <p:cTn id="7" dur="1000"/>
                                        <p:tgtEl>
                                          <p:spTgt spid="3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dissolve">
                                      <p:cBhvr>
                                        <p:cTn id="10" dur="1000"/>
                                        <p:tgtEl>
                                          <p:spTgt spid="24"/>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3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D503A-8BDB-4FB0-A27C-34F2F624547D}"/>
              </a:ext>
            </a:extLst>
          </p:cNvPr>
          <p:cNvSpPr>
            <a:spLocks noGrp="1"/>
          </p:cNvSpPr>
          <p:nvPr>
            <p:ph type="title"/>
          </p:nvPr>
        </p:nvSpPr>
        <p:spPr/>
        <p:txBody>
          <a:bodyPr/>
          <a:lstStyle/>
          <a:p>
            <a:r>
              <a:rPr lang="en-US" dirty="0"/>
              <a:t>Today’s Presenter</a:t>
            </a:r>
          </a:p>
        </p:txBody>
      </p:sp>
      <p:pic>
        <p:nvPicPr>
          <p:cNvPr id="5" name="Content Placeholder 4" descr="A person wearing glasses and smiling at the camera&#10;&#10;Description automatically generated">
            <a:extLst>
              <a:ext uri="{FF2B5EF4-FFF2-40B4-BE49-F238E27FC236}">
                <a16:creationId xmlns:a16="http://schemas.microsoft.com/office/drawing/2014/main" id="{96B5FA00-9C97-4A5C-98C9-FFB8E5A0FBDC}"/>
              </a:ext>
            </a:extLst>
          </p:cNvPr>
          <p:cNvPicPr>
            <a:picLocks noGrp="1" noChangeAspect="1"/>
          </p:cNvPicPr>
          <p:nvPr>
            <p:ph sz="quarter" idx="12"/>
          </p:nvPr>
        </p:nvPicPr>
        <p:blipFill>
          <a:blip r:embed="rId2">
            <a:extLst>
              <a:ext uri="{28A0092B-C50C-407E-A947-70E740481C1C}">
                <a14:useLocalDpi xmlns:a14="http://schemas.microsoft.com/office/drawing/2010/main" val="0"/>
              </a:ext>
            </a:extLst>
          </a:blip>
          <a:stretch>
            <a:fillRect/>
          </a:stretch>
        </p:blipFill>
        <p:spPr>
          <a:xfrm>
            <a:off x="4989443" y="1767876"/>
            <a:ext cx="2186609" cy="3061252"/>
          </a:xfrm>
          <a:ln>
            <a:solidFill>
              <a:schemeClr val="tx1"/>
            </a:solidFill>
          </a:ln>
        </p:spPr>
      </p:pic>
      <p:sp>
        <p:nvSpPr>
          <p:cNvPr id="6" name="TextBox 5">
            <a:extLst>
              <a:ext uri="{FF2B5EF4-FFF2-40B4-BE49-F238E27FC236}">
                <a16:creationId xmlns:a16="http://schemas.microsoft.com/office/drawing/2014/main" id="{A83C39F5-A3DB-41C1-AF2D-B2D8D7E983D7}"/>
              </a:ext>
            </a:extLst>
          </p:cNvPr>
          <p:cNvSpPr txBox="1"/>
          <p:nvPr/>
        </p:nvSpPr>
        <p:spPr>
          <a:xfrm>
            <a:off x="4537085" y="5049077"/>
            <a:ext cx="3117840" cy="646331"/>
          </a:xfrm>
          <a:prstGeom prst="rect">
            <a:avLst/>
          </a:prstGeom>
          <a:noFill/>
        </p:spPr>
        <p:txBody>
          <a:bodyPr wrap="none" rtlCol="0">
            <a:spAutoFit/>
          </a:bodyPr>
          <a:lstStyle/>
          <a:p>
            <a:pPr algn="ctr"/>
            <a:r>
              <a:rPr lang="en-US" dirty="0"/>
              <a:t>Dan Zentgraf</a:t>
            </a:r>
          </a:p>
          <a:p>
            <a:pPr algn="ctr"/>
            <a:r>
              <a:rPr lang="en-US" dirty="0"/>
              <a:t>Director, Solutions Architecture</a:t>
            </a:r>
          </a:p>
        </p:txBody>
      </p:sp>
    </p:spTree>
    <p:extLst>
      <p:ext uri="{BB962C8B-B14F-4D97-AF65-F5344CB8AC3E}">
        <p14:creationId xmlns:p14="http://schemas.microsoft.com/office/powerpoint/2010/main" val="1812606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3733A-8F69-479F-B61C-77BBEFD9C919}"/>
              </a:ext>
            </a:extLst>
          </p:cNvPr>
          <p:cNvSpPr>
            <a:spLocks noGrp="1"/>
          </p:cNvSpPr>
          <p:nvPr>
            <p:ph type="title"/>
          </p:nvPr>
        </p:nvSpPr>
        <p:spPr>
          <a:xfrm>
            <a:off x="838200" y="365126"/>
            <a:ext cx="10515600" cy="817632"/>
          </a:xfrm>
        </p:spPr>
        <p:txBody>
          <a:bodyPr>
            <a:normAutofit/>
          </a:bodyPr>
          <a:lstStyle/>
          <a:p>
            <a:r>
              <a:rPr lang="en-US" dirty="0"/>
              <a:t>Add Lightness - Remove the Unnecessary</a:t>
            </a:r>
          </a:p>
        </p:txBody>
      </p:sp>
      <p:pic>
        <p:nvPicPr>
          <p:cNvPr id="6" name="Picture 5">
            <a:extLst>
              <a:ext uri="{FF2B5EF4-FFF2-40B4-BE49-F238E27FC236}">
                <a16:creationId xmlns:a16="http://schemas.microsoft.com/office/drawing/2014/main" id="{BC8B226B-CE99-4C50-95B1-83233957307A}"/>
              </a:ext>
            </a:extLst>
          </p:cNvPr>
          <p:cNvPicPr>
            <a:picLocks noChangeAspect="1"/>
          </p:cNvPicPr>
          <p:nvPr/>
        </p:nvPicPr>
        <p:blipFill>
          <a:blip r:embed="rId3"/>
          <a:stretch>
            <a:fillRect/>
          </a:stretch>
        </p:blipFill>
        <p:spPr>
          <a:xfrm>
            <a:off x="731141" y="1089298"/>
            <a:ext cx="10060981" cy="5768702"/>
          </a:xfrm>
          <a:prstGeom prst="rect">
            <a:avLst/>
          </a:prstGeom>
        </p:spPr>
      </p:pic>
    </p:spTree>
    <p:extLst>
      <p:ext uri="{BB962C8B-B14F-4D97-AF65-F5344CB8AC3E}">
        <p14:creationId xmlns:p14="http://schemas.microsoft.com/office/powerpoint/2010/main" val="2960670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0C8A3-B395-4BD0-8EF7-97F63D0B6B51}"/>
              </a:ext>
            </a:extLst>
          </p:cNvPr>
          <p:cNvSpPr>
            <a:spLocks noGrp="1"/>
          </p:cNvSpPr>
          <p:nvPr>
            <p:ph type="title"/>
          </p:nvPr>
        </p:nvSpPr>
        <p:spPr>
          <a:xfrm>
            <a:off x="838200" y="365126"/>
            <a:ext cx="10515600" cy="773210"/>
          </a:xfrm>
        </p:spPr>
        <p:txBody>
          <a:bodyPr/>
          <a:lstStyle/>
          <a:p>
            <a:r>
              <a:rPr lang="en-US" dirty="0"/>
              <a:t>Add Lightness - Remove the Unnecessary</a:t>
            </a:r>
          </a:p>
        </p:txBody>
      </p:sp>
      <p:pic>
        <p:nvPicPr>
          <p:cNvPr id="5" name="Picture 4">
            <a:extLst>
              <a:ext uri="{FF2B5EF4-FFF2-40B4-BE49-F238E27FC236}">
                <a16:creationId xmlns:a16="http://schemas.microsoft.com/office/drawing/2014/main" id="{9BBD7FA0-6E67-4AF9-9AD9-0FECC29C5ADD}"/>
              </a:ext>
            </a:extLst>
          </p:cNvPr>
          <p:cNvPicPr>
            <a:picLocks noChangeAspect="1"/>
          </p:cNvPicPr>
          <p:nvPr/>
        </p:nvPicPr>
        <p:blipFill>
          <a:blip r:embed="rId3"/>
          <a:stretch>
            <a:fillRect/>
          </a:stretch>
        </p:blipFill>
        <p:spPr>
          <a:xfrm>
            <a:off x="1085392" y="1343713"/>
            <a:ext cx="9038783" cy="5514287"/>
          </a:xfrm>
          <a:prstGeom prst="rect">
            <a:avLst/>
          </a:prstGeom>
        </p:spPr>
      </p:pic>
    </p:spTree>
    <p:extLst>
      <p:ext uri="{BB962C8B-B14F-4D97-AF65-F5344CB8AC3E}">
        <p14:creationId xmlns:p14="http://schemas.microsoft.com/office/powerpoint/2010/main" val="3979775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0BA83-4031-474A-A076-154CDADCE143}"/>
              </a:ext>
            </a:extLst>
          </p:cNvPr>
          <p:cNvSpPr>
            <a:spLocks noGrp="1"/>
          </p:cNvSpPr>
          <p:nvPr>
            <p:ph type="title"/>
          </p:nvPr>
        </p:nvSpPr>
        <p:spPr/>
        <p:txBody>
          <a:bodyPr/>
          <a:lstStyle/>
          <a:p>
            <a:r>
              <a:rPr lang="en-US" dirty="0"/>
              <a:t>Automate - Remove Inconsistency</a:t>
            </a:r>
          </a:p>
        </p:txBody>
      </p:sp>
      <p:sp>
        <p:nvSpPr>
          <p:cNvPr id="3" name="Content Placeholder 2">
            <a:extLst>
              <a:ext uri="{FF2B5EF4-FFF2-40B4-BE49-F238E27FC236}">
                <a16:creationId xmlns:a16="http://schemas.microsoft.com/office/drawing/2014/main" id="{4D3F97E6-8868-4A90-8648-7A1C56D4D3D6}"/>
              </a:ext>
            </a:extLst>
          </p:cNvPr>
          <p:cNvSpPr>
            <a:spLocks noGrp="1"/>
          </p:cNvSpPr>
          <p:nvPr>
            <p:ph sz="quarter" idx="12"/>
          </p:nvPr>
        </p:nvSpPr>
        <p:spPr>
          <a:xfrm>
            <a:off x="838200" y="1828800"/>
            <a:ext cx="6769358" cy="4252332"/>
          </a:xfrm>
        </p:spPr>
        <p:txBody>
          <a:bodyPr anchor="ctr" anchorCtr="0"/>
          <a:lstStyle/>
          <a:p>
            <a:r>
              <a:rPr lang="en-US" dirty="0"/>
              <a:t>Automation is the fastest way to go fast</a:t>
            </a:r>
          </a:p>
          <a:p>
            <a:r>
              <a:rPr lang="en-US" dirty="0"/>
              <a:t>Automation ensures predictable results</a:t>
            </a:r>
          </a:p>
          <a:p>
            <a:endParaRPr lang="en-US" dirty="0"/>
          </a:p>
          <a:p>
            <a:r>
              <a:rPr lang="en-US" dirty="0"/>
              <a:t>You can’t have automation if your process is inconsistent</a:t>
            </a:r>
          </a:p>
          <a:p>
            <a:endParaRPr lang="en-US" dirty="0"/>
          </a:p>
        </p:txBody>
      </p:sp>
      <p:pic>
        <p:nvPicPr>
          <p:cNvPr id="5" name="Graphic 4" descr="Gears">
            <a:extLst>
              <a:ext uri="{FF2B5EF4-FFF2-40B4-BE49-F238E27FC236}">
                <a16:creationId xmlns:a16="http://schemas.microsoft.com/office/drawing/2014/main" id="{16DA36F9-FE20-4E07-B063-B252AC56309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55258" y="2223018"/>
            <a:ext cx="2411963" cy="2411963"/>
          </a:xfrm>
          <a:prstGeom prst="rect">
            <a:avLst/>
          </a:prstGeom>
        </p:spPr>
      </p:pic>
    </p:spTree>
    <p:extLst>
      <p:ext uri="{BB962C8B-B14F-4D97-AF65-F5344CB8AC3E}">
        <p14:creationId xmlns:p14="http://schemas.microsoft.com/office/powerpoint/2010/main" val="34060354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D0C5188-73F2-43B2-B2B1-6B61C78C7821}"/>
              </a:ext>
            </a:extLst>
          </p:cNvPr>
          <p:cNvSpPr/>
          <p:nvPr/>
        </p:nvSpPr>
        <p:spPr>
          <a:xfrm>
            <a:off x="-3293" y="1453566"/>
            <a:ext cx="12192000" cy="4151023"/>
          </a:xfrm>
          <a:prstGeom prst="rect">
            <a:avLst/>
          </a:prstGeom>
          <a:solidFill>
            <a:srgbClr val="296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05AB2115-D874-4B30-A6F4-D83E8CB6CF3C}"/>
              </a:ext>
            </a:extLst>
          </p:cNvPr>
          <p:cNvSpPr/>
          <p:nvPr/>
        </p:nvSpPr>
        <p:spPr>
          <a:xfrm>
            <a:off x="8809951" y="2230551"/>
            <a:ext cx="2753692" cy="2319461"/>
          </a:xfrm>
          <a:prstGeom prst="rightArrow">
            <a:avLst>
              <a:gd name="adj1" fmla="val 99824"/>
              <a:gd name="adj2" fmla="val 50000"/>
            </a:avLst>
          </a:prstGeom>
          <a:solidFill>
            <a:srgbClr val="C4C4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TextBox 76">
            <a:extLst>
              <a:ext uri="{FF2B5EF4-FFF2-40B4-BE49-F238E27FC236}">
                <a16:creationId xmlns:a16="http://schemas.microsoft.com/office/drawing/2014/main" id="{3C9DFD55-BF52-4D1C-B393-9F075B84FA6E}"/>
              </a:ext>
            </a:extLst>
          </p:cNvPr>
          <p:cNvSpPr txBox="1"/>
          <p:nvPr/>
        </p:nvSpPr>
        <p:spPr>
          <a:xfrm>
            <a:off x="5592329" y="3037423"/>
            <a:ext cx="452047" cy="338554"/>
          </a:xfrm>
          <a:prstGeom prst="rect">
            <a:avLst/>
          </a:prstGeom>
          <a:noFill/>
        </p:spPr>
        <p:txBody>
          <a:bodyPr wrap="none" rtlCol="0">
            <a:spAutoFit/>
          </a:bodyPr>
          <a:lstStyle/>
          <a:p>
            <a:r>
              <a:rPr lang="en-US" sz="1600" dirty="0">
                <a:solidFill>
                  <a:schemeClr val="bg1"/>
                </a:solidFill>
              </a:rPr>
              <a:t>Yes</a:t>
            </a:r>
            <a:endParaRPr lang="en-US" dirty="0">
              <a:solidFill>
                <a:schemeClr val="bg1"/>
              </a:solidFill>
            </a:endParaRPr>
          </a:p>
        </p:txBody>
      </p:sp>
      <p:sp>
        <p:nvSpPr>
          <p:cNvPr id="4" name="Title 3">
            <a:extLst>
              <a:ext uri="{FF2B5EF4-FFF2-40B4-BE49-F238E27FC236}">
                <a16:creationId xmlns:a16="http://schemas.microsoft.com/office/drawing/2014/main" id="{D9313A35-D309-4D17-9175-33942914DC83}"/>
              </a:ext>
            </a:extLst>
          </p:cNvPr>
          <p:cNvSpPr>
            <a:spLocks noGrp="1"/>
          </p:cNvSpPr>
          <p:nvPr>
            <p:ph type="title"/>
          </p:nvPr>
        </p:nvSpPr>
        <p:spPr>
          <a:ln>
            <a:noFill/>
          </a:ln>
        </p:spPr>
        <p:txBody>
          <a:bodyPr/>
          <a:lstStyle/>
          <a:p>
            <a:r>
              <a:rPr lang="en-US" dirty="0"/>
              <a:t>Automate - Remove Inconsistency</a:t>
            </a:r>
          </a:p>
        </p:txBody>
      </p:sp>
      <p:sp>
        <p:nvSpPr>
          <p:cNvPr id="6" name="Rectangle: Rounded Corners 5">
            <a:extLst>
              <a:ext uri="{FF2B5EF4-FFF2-40B4-BE49-F238E27FC236}">
                <a16:creationId xmlns:a16="http://schemas.microsoft.com/office/drawing/2014/main" id="{9A957031-308A-40A3-BCAD-45A08C312131}"/>
              </a:ext>
            </a:extLst>
          </p:cNvPr>
          <p:cNvSpPr/>
          <p:nvPr/>
        </p:nvSpPr>
        <p:spPr>
          <a:xfrm>
            <a:off x="3482641" y="1971149"/>
            <a:ext cx="8195837" cy="3271411"/>
          </a:xfrm>
          <a:prstGeom prst="roundRect">
            <a:avLst/>
          </a:prstGeom>
          <a:noFill/>
          <a:ln w="38100">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3" name="Arrow: Right 12">
            <a:extLst>
              <a:ext uri="{FF2B5EF4-FFF2-40B4-BE49-F238E27FC236}">
                <a16:creationId xmlns:a16="http://schemas.microsoft.com/office/drawing/2014/main" id="{83CFE3DE-9FE9-4B70-84DD-2A2B2E9CCE2C}"/>
              </a:ext>
            </a:extLst>
          </p:cNvPr>
          <p:cNvSpPr/>
          <p:nvPr/>
        </p:nvSpPr>
        <p:spPr>
          <a:xfrm>
            <a:off x="4709050" y="1762743"/>
            <a:ext cx="764068" cy="403411"/>
          </a:xfrm>
          <a:prstGeom prst="right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16" name="Rectangle: Rounded Corners 15">
            <a:extLst>
              <a:ext uri="{FF2B5EF4-FFF2-40B4-BE49-F238E27FC236}">
                <a16:creationId xmlns:a16="http://schemas.microsoft.com/office/drawing/2014/main" id="{300A64AB-F672-4BD0-8D4C-B416CEB1D33F}"/>
              </a:ext>
            </a:extLst>
          </p:cNvPr>
          <p:cNvSpPr/>
          <p:nvPr/>
        </p:nvSpPr>
        <p:spPr>
          <a:xfrm>
            <a:off x="705472" y="2230553"/>
            <a:ext cx="1219200" cy="2319467"/>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67" dirty="0">
                <a:solidFill>
                  <a:sysClr val="windowText" lastClr="000000"/>
                </a:solidFill>
              </a:rPr>
              <a:t>Develop / rework DDL, DML,  database code</a:t>
            </a:r>
          </a:p>
        </p:txBody>
      </p:sp>
      <p:sp>
        <p:nvSpPr>
          <p:cNvPr id="51" name="Rectangle: Rounded Corners 50">
            <a:extLst>
              <a:ext uri="{FF2B5EF4-FFF2-40B4-BE49-F238E27FC236}">
                <a16:creationId xmlns:a16="http://schemas.microsoft.com/office/drawing/2014/main" id="{7C01CA56-BE81-47D4-A57F-C853103DB822}"/>
              </a:ext>
            </a:extLst>
          </p:cNvPr>
          <p:cNvSpPr/>
          <p:nvPr/>
        </p:nvSpPr>
        <p:spPr>
          <a:xfrm>
            <a:off x="2152657" y="2230552"/>
            <a:ext cx="1219200" cy="2319467"/>
          </a:xfrm>
          <a:prstGeom prst="roundRect">
            <a:avLst/>
          </a:prstGeom>
          <a:solidFill>
            <a:srgbClr val="BBDEFB"/>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67" dirty="0">
                <a:solidFill>
                  <a:sysClr val="windowText" lastClr="000000"/>
                </a:solidFill>
              </a:rPr>
              <a:t>Commit to source code control</a:t>
            </a:r>
          </a:p>
        </p:txBody>
      </p:sp>
      <p:sp>
        <p:nvSpPr>
          <p:cNvPr id="52" name="Rectangle: Rounded Corners 51">
            <a:extLst>
              <a:ext uri="{FF2B5EF4-FFF2-40B4-BE49-F238E27FC236}">
                <a16:creationId xmlns:a16="http://schemas.microsoft.com/office/drawing/2014/main" id="{549BAEC0-E926-40B5-B083-D7086AF9D452}"/>
              </a:ext>
            </a:extLst>
          </p:cNvPr>
          <p:cNvSpPr/>
          <p:nvPr/>
        </p:nvSpPr>
        <p:spPr>
          <a:xfrm>
            <a:off x="3599831" y="2230552"/>
            <a:ext cx="1219200" cy="2319467"/>
          </a:xfrm>
          <a:prstGeom prst="roundRect">
            <a:avLst/>
          </a:prstGeom>
          <a:solidFill>
            <a:srgbClr val="C4C4CC"/>
          </a:solidFill>
          <a:ln>
            <a:noFill/>
          </a:ln>
          <a:effectLst/>
        </p:spPr>
        <p:style>
          <a:lnRef idx="1">
            <a:schemeClr val="accent1"/>
          </a:lnRef>
          <a:fillRef idx="3">
            <a:schemeClr val="accent1"/>
          </a:fillRef>
          <a:effectRef idx="2">
            <a:schemeClr val="accent1"/>
          </a:effectRef>
          <a:fontRef idx="minor">
            <a:schemeClr val="lt1"/>
          </a:fontRef>
        </p:style>
        <p:txBody>
          <a:bodyPr lIns="0" rIns="0" rtlCol="0" anchor="t"/>
          <a:lstStyle/>
          <a:p>
            <a:pPr algn="ctr"/>
            <a:r>
              <a:rPr lang="en-US" sz="1467" dirty="0">
                <a:solidFill>
                  <a:sysClr val="windowText" lastClr="000000"/>
                </a:solidFill>
              </a:rPr>
              <a:t>Call Liquibase Enterprise Packager</a:t>
            </a:r>
            <a:endParaRPr lang="en-US" sz="400" dirty="0">
              <a:solidFill>
                <a:sysClr val="windowText" lastClr="000000"/>
              </a:solidFill>
            </a:endParaRPr>
          </a:p>
          <a:p>
            <a:pPr algn="ctr"/>
            <a:r>
              <a:rPr lang="en-US" sz="1467" dirty="0">
                <a:solidFill>
                  <a:sysClr val="windowText" lastClr="000000"/>
                </a:solidFill>
              </a:rPr>
              <a:t>(CI Tool)</a:t>
            </a:r>
          </a:p>
          <a:p>
            <a:pPr algn="ctr"/>
            <a:endParaRPr lang="en-US" sz="1467" dirty="0">
              <a:solidFill>
                <a:sysClr val="windowText" lastClr="000000"/>
              </a:solidFill>
            </a:endParaRPr>
          </a:p>
          <a:p>
            <a:pPr algn="ctr"/>
            <a:endParaRPr lang="en-US" sz="1467" dirty="0">
              <a:solidFill>
                <a:sysClr val="windowText" lastClr="000000"/>
              </a:solidFill>
            </a:endParaRPr>
          </a:p>
          <a:p>
            <a:pPr algn="ctr"/>
            <a:endParaRPr lang="en-US" sz="933" dirty="0">
              <a:solidFill>
                <a:sysClr val="windowText" lastClr="000000"/>
              </a:solidFill>
            </a:endParaRPr>
          </a:p>
          <a:p>
            <a:pPr algn="ctr"/>
            <a:r>
              <a:rPr lang="en-US" sz="1867" b="1" dirty="0">
                <a:solidFill>
                  <a:sysClr val="windowText" lastClr="000000"/>
                </a:solidFill>
              </a:rPr>
              <a:t>+</a:t>
            </a:r>
            <a:endParaRPr lang="en-US" sz="1467" b="1" dirty="0">
              <a:solidFill>
                <a:sysClr val="windowText" lastClr="000000"/>
              </a:solidFill>
            </a:endParaRPr>
          </a:p>
        </p:txBody>
      </p:sp>
      <p:sp>
        <p:nvSpPr>
          <p:cNvPr id="53" name="Rectangle: Rounded Corners 52">
            <a:extLst>
              <a:ext uri="{FF2B5EF4-FFF2-40B4-BE49-F238E27FC236}">
                <a16:creationId xmlns:a16="http://schemas.microsoft.com/office/drawing/2014/main" id="{7FC217B8-57ED-4F7A-9643-DF000A732411}"/>
              </a:ext>
            </a:extLst>
          </p:cNvPr>
          <p:cNvSpPr/>
          <p:nvPr/>
        </p:nvSpPr>
        <p:spPr>
          <a:xfrm>
            <a:off x="6004860" y="2230552"/>
            <a:ext cx="1219200" cy="2319467"/>
          </a:xfrm>
          <a:prstGeom prst="roundRect">
            <a:avLst/>
          </a:prstGeom>
          <a:solidFill>
            <a:srgbClr val="C4C4CC"/>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467" dirty="0">
                <a:solidFill>
                  <a:sysClr val="windowText" lastClr="000000"/>
                </a:solidFill>
              </a:rPr>
              <a:t>Get and store validated artifact</a:t>
            </a:r>
          </a:p>
        </p:txBody>
      </p:sp>
      <p:pic>
        <p:nvPicPr>
          <p:cNvPr id="55" name="Picture 54">
            <a:extLst>
              <a:ext uri="{FF2B5EF4-FFF2-40B4-BE49-F238E27FC236}">
                <a16:creationId xmlns:a16="http://schemas.microsoft.com/office/drawing/2014/main" id="{20BAE8CF-3B74-49A3-A231-0E92A469F518}"/>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135" b="89904" l="4858" r="94737">
                        <a14:foregroundMark x1="18623" y1="35577" x2="5263" y2="51442"/>
                        <a14:foregroundMark x1="94737" y1="35577" x2="90688" y2="77885"/>
                      </a14:backgroundRemoval>
                    </a14:imgEffect>
                  </a14:imgLayer>
                </a14:imgProps>
              </a:ext>
            </a:extLst>
          </a:blip>
          <a:stretch>
            <a:fillRect/>
          </a:stretch>
        </p:blipFill>
        <p:spPr>
          <a:xfrm>
            <a:off x="1488701" y="3525643"/>
            <a:ext cx="358835" cy="302176"/>
          </a:xfrm>
          <a:prstGeom prst="rect">
            <a:avLst/>
          </a:prstGeom>
        </p:spPr>
      </p:pic>
      <p:pic>
        <p:nvPicPr>
          <p:cNvPr id="56" name="Picture 55">
            <a:extLst>
              <a:ext uri="{FF2B5EF4-FFF2-40B4-BE49-F238E27FC236}">
                <a16:creationId xmlns:a16="http://schemas.microsoft.com/office/drawing/2014/main" id="{CE140A1F-2402-4AA2-89DD-1C9362530360}"/>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091" b="89394" l="6154" r="98462">
                        <a14:foregroundMark x1="22308" y1="53030" x2="22308" y2="53030"/>
                        <a14:foregroundMark x1="65385" y1="80303" x2="65385" y2="80303"/>
                        <a14:foregroundMark x1="14615" y1="36364" x2="14615" y2="36364"/>
                        <a14:foregroundMark x1="13846" y1="63636" x2="13846" y2="63636"/>
                        <a14:foregroundMark x1="28462" y1="77273" x2="16923" y2="83333"/>
                        <a14:foregroundMark x1="17692" y1="80303" x2="6923" y2="24242"/>
                        <a14:foregroundMark x1="15385" y1="15152" x2="30769" y2="10606"/>
                        <a14:foregroundMark x1="58462" y1="53030" x2="98462" y2="65152"/>
                      </a14:backgroundRemoval>
                    </a14:imgEffect>
                  </a14:imgLayer>
                </a14:imgProps>
              </a:ext>
            </a:extLst>
          </a:blip>
          <a:stretch>
            <a:fillRect/>
          </a:stretch>
        </p:blipFill>
        <p:spPr>
          <a:xfrm>
            <a:off x="770781" y="3542371"/>
            <a:ext cx="546529" cy="277469"/>
          </a:xfrm>
          <a:prstGeom prst="rect">
            <a:avLst/>
          </a:prstGeom>
        </p:spPr>
      </p:pic>
      <p:pic>
        <p:nvPicPr>
          <p:cNvPr id="57" name="Picture 56">
            <a:extLst>
              <a:ext uri="{FF2B5EF4-FFF2-40B4-BE49-F238E27FC236}">
                <a16:creationId xmlns:a16="http://schemas.microsoft.com/office/drawing/2014/main" id="{C76E70D3-CB0A-4312-BE24-985402778A00}"/>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853563" y="4010161"/>
            <a:ext cx="298412" cy="343740"/>
          </a:xfrm>
          <a:prstGeom prst="rect">
            <a:avLst/>
          </a:prstGeom>
        </p:spPr>
      </p:pic>
      <p:pic>
        <p:nvPicPr>
          <p:cNvPr id="58" name="Picture 57">
            <a:extLst>
              <a:ext uri="{FF2B5EF4-FFF2-40B4-BE49-F238E27FC236}">
                <a16:creationId xmlns:a16="http://schemas.microsoft.com/office/drawing/2014/main" id="{471BF023-3566-4589-876E-A229CFD71EF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1429244" y="3962817"/>
            <a:ext cx="424723" cy="438424"/>
          </a:xfrm>
          <a:prstGeom prst="rect">
            <a:avLst/>
          </a:prstGeom>
        </p:spPr>
      </p:pic>
      <p:pic>
        <p:nvPicPr>
          <p:cNvPr id="59" name="Picture 58">
            <a:extLst>
              <a:ext uri="{FF2B5EF4-FFF2-40B4-BE49-F238E27FC236}">
                <a16:creationId xmlns:a16="http://schemas.microsoft.com/office/drawing/2014/main" id="{675D2C9A-464B-4A2D-958E-973BD2CCD410}"/>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2988333" y="3527605"/>
            <a:ext cx="365760" cy="217884"/>
          </a:xfrm>
          <a:prstGeom prst="rect">
            <a:avLst/>
          </a:prstGeom>
        </p:spPr>
      </p:pic>
      <p:pic>
        <p:nvPicPr>
          <p:cNvPr id="61" name="Picture 60">
            <a:extLst>
              <a:ext uri="{FF2B5EF4-FFF2-40B4-BE49-F238E27FC236}">
                <a16:creationId xmlns:a16="http://schemas.microsoft.com/office/drawing/2014/main" id="{D91F2BC7-A00C-48E1-9995-5D799FBD6A28}"/>
              </a:ext>
            </a:extLst>
          </p:cNvPr>
          <p:cNvPicPr>
            <a:picLocks noChangeAspect="1"/>
          </p:cNvPicPr>
          <p:nvPr/>
        </p:nvPicPr>
        <p:blipFill>
          <a:blip r:embed="rId11"/>
          <a:stretch>
            <a:fillRect/>
          </a:stretch>
        </p:blipFill>
        <p:spPr>
          <a:xfrm>
            <a:off x="2202088" y="3496539"/>
            <a:ext cx="731520" cy="305471"/>
          </a:xfrm>
          <a:prstGeom prst="rect">
            <a:avLst/>
          </a:prstGeom>
        </p:spPr>
      </p:pic>
      <p:pic>
        <p:nvPicPr>
          <p:cNvPr id="8" name="Picture 7">
            <a:extLst>
              <a:ext uri="{FF2B5EF4-FFF2-40B4-BE49-F238E27FC236}">
                <a16:creationId xmlns:a16="http://schemas.microsoft.com/office/drawing/2014/main" id="{1FD72D4A-B8C3-401A-823F-6FA39A92A7EB}"/>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3711336" y="3268934"/>
            <a:ext cx="264795" cy="365760"/>
          </a:xfrm>
          <a:prstGeom prst="rect">
            <a:avLst/>
          </a:prstGeom>
        </p:spPr>
      </p:pic>
      <p:pic>
        <p:nvPicPr>
          <p:cNvPr id="64" name="Picture 63">
            <a:extLst>
              <a:ext uri="{FF2B5EF4-FFF2-40B4-BE49-F238E27FC236}">
                <a16:creationId xmlns:a16="http://schemas.microsoft.com/office/drawing/2014/main" id="{215E8A0D-C021-4ED4-B145-0B88978C5B80}"/>
              </a:ext>
            </a:extLst>
          </p:cNvPr>
          <p:cNvPicPr>
            <a:picLocks noChangeAspect="1"/>
          </p:cNvPicPr>
          <p:nvPr/>
        </p:nvPicPr>
        <p:blipFill>
          <a:blip r:embed="rId14"/>
          <a:stretch>
            <a:fillRect/>
          </a:stretch>
        </p:blipFill>
        <p:spPr>
          <a:xfrm>
            <a:off x="3723903" y="3719348"/>
            <a:ext cx="975360" cy="175825"/>
          </a:xfrm>
          <a:prstGeom prst="rect">
            <a:avLst/>
          </a:prstGeom>
        </p:spPr>
      </p:pic>
      <p:pic>
        <p:nvPicPr>
          <p:cNvPr id="26" name="Picture 25">
            <a:extLst>
              <a:ext uri="{FF2B5EF4-FFF2-40B4-BE49-F238E27FC236}">
                <a16:creationId xmlns:a16="http://schemas.microsoft.com/office/drawing/2014/main" id="{1ED2BBD1-3DB1-4B0E-969F-23A85E044F6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180259" y="3974186"/>
            <a:ext cx="869167" cy="540333"/>
          </a:xfrm>
          <a:prstGeom prst="rect">
            <a:avLst/>
          </a:prstGeom>
        </p:spPr>
      </p:pic>
      <p:pic>
        <p:nvPicPr>
          <p:cNvPr id="66" name="Picture 65">
            <a:extLst>
              <a:ext uri="{FF2B5EF4-FFF2-40B4-BE49-F238E27FC236}">
                <a16:creationId xmlns:a16="http://schemas.microsoft.com/office/drawing/2014/main" id="{62003CE1-3AB3-443F-8905-8A7CC1DF8059}"/>
              </a:ext>
            </a:extLst>
          </p:cNvPr>
          <p:cNvPicPr>
            <a:picLocks noChangeAspect="1"/>
          </p:cNvPicPr>
          <p:nvPr/>
        </p:nvPicPr>
        <p:blipFill>
          <a:blip r:embed="rId16"/>
          <a:stretch>
            <a:fillRect/>
          </a:stretch>
        </p:blipFill>
        <p:spPr>
          <a:xfrm>
            <a:off x="6171852" y="3522381"/>
            <a:ext cx="885979" cy="357369"/>
          </a:xfrm>
          <a:prstGeom prst="rect">
            <a:avLst/>
          </a:prstGeom>
        </p:spPr>
      </p:pic>
      <p:sp>
        <p:nvSpPr>
          <p:cNvPr id="67" name="Flowchart: Decision 66">
            <a:extLst>
              <a:ext uri="{FF2B5EF4-FFF2-40B4-BE49-F238E27FC236}">
                <a16:creationId xmlns:a16="http://schemas.microsoft.com/office/drawing/2014/main" id="{C7523FBA-F788-47D1-BB51-1329ACCF1985}"/>
              </a:ext>
            </a:extLst>
          </p:cNvPr>
          <p:cNvSpPr/>
          <p:nvPr/>
        </p:nvSpPr>
        <p:spPr>
          <a:xfrm>
            <a:off x="5045035" y="3020619"/>
            <a:ext cx="731520" cy="731520"/>
          </a:xfrm>
          <a:prstGeom prst="flowChartDecision">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solidFill>
                  <a:schemeClr val="tx1"/>
                </a:solidFill>
              </a:rPr>
              <a:t>Pass?</a:t>
            </a:r>
          </a:p>
        </p:txBody>
      </p:sp>
      <p:cxnSp>
        <p:nvCxnSpPr>
          <p:cNvPr id="69" name="Connector: Elbow 68">
            <a:extLst>
              <a:ext uri="{FF2B5EF4-FFF2-40B4-BE49-F238E27FC236}">
                <a16:creationId xmlns:a16="http://schemas.microsoft.com/office/drawing/2014/main" id="{32F8DE5F-A9D5-467E-ABC5-D6553E22A52A}"/>
              </a:ext>
            </a:extLst>
          </p:cNvPr>
          <p:cNvCxnSpPr>
            <a:cxnSpLocks/>
            <a:stCxn id="67" idx="2"/>
            <a:endCxn id="16" idx="2"/>
          </p:cNvCxnSpPr>
          <p:nvPr/>
        </p:nvCxnSpPr>
        <p:spPr>
          <a:xfrm rot="5400000">
            <a:off x="2963994" y="2103217"/>
            <a:ext cx="797881" cy="4095723"/>
          </a:xfrm>
          <a:prstGeom prst="bentConnector3">
            <a:avLst>
              <a:gd name="adj1" fmla="val 176990"/>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64E02612-CF56-49ED-9313-E92D2BE3F77C}"/>
              </a:ext>
            </a:extLst>
          </p:cNvPr>
          <p:cNvCxnSpPr>
            <a:cxnSpLocks/>
            <a:stCxn id="67" idx="3"/>
            <a:endCxn id="53" idx="1"/>
          </p:cNvCxnSpPr>
          <p:nvPr/>
        </p:nvCxnSpPr>
        <p:spPr>
          <a:xfrm>
            <a:off x="5776556" y="3386379"/>
            <a:ext cx="228305" cy="39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D2E2C60D-7F68-4B1C-BF2C-1EA0BE75A9EB}"/>
              </a:ext>
            </a:extLst>
          </p:cNvPr>
          <p:cNvCxnSpPr>
            <a:cxnSpLocks/>
            <a:stCxn id="52" idx="3"/>
            <a:endCxn id="67" idx="1"/>
          </p:cNvCxnSpPr>
          <p:nvPr/>
        </p:nvCxnSpPr>
        <p:spPr>
          <a:xfrm flipV="1">
            <a:off x="4819031" y="3386379"/>
            <a:ext cx="226004" cy="3907"/>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FD18DAC5-102A-42E1-864A-67295A849968}"/>
              </a:ext>
            </a:extLst>
          </p:cNvPr>
          <p:cNvSpPr txBox="1"/>
          <p:nvPr/>
        </p:nvSpPr>
        <p:spPr>
          <a:xfrm>
            <a:off x="5358075" y="3740603"/>
            <a:ext cx="426720" cy="338554"/>
          </a:xfrm>
          <a:prstGeom prst="rect">
            <a:avLst/>
          </a:prstGeom>
          <a:noFill/>
        </p:spPr>
        <p:txBody>
          <a:bodyPr wrap="none" rtlCol="0">
            <a:spAutoFit/>
          </a:bodyPr>
          <a:lstStyle/>
          <a:p>
            <a:r>
              <a:rPr lang="en-US" sz="1600" dirty="0">
                <a:solidFill>
                  <a:schemeClr val="bg1"/>
                </a:solidFill>
              </a:rPr>
              <a:t>No</a:t>
            </a:r>
            <a:endParaRPr lang="en-US" dirty="0">
              <a:solidFill>
                <a:schemeClr val="bg1"/>
              </a:solidFill>
            </a:endParaRPr>
          </a:p>
        </p:txBody>
      </p:sp>
      <p:cxnSp>
        <p:nvCxnSpPr>
          <p:cNvPr id="17" name="Straight Arrow Connector 16">
            <a:extLst>
              <a:ext uri="{FF2B5EF4-FFF2-40B4-BE49-F238E27FC236}">
                <a16:creationId xmlns:a16="http://schemas.microsoft.com/office/drawing/2014/main" id="{DEEACCA5-A9ED-4A2C-85DB-A52386F55D67}"/>
              </a:ext>
            </a:extLst>
          </p:cNvPr>
          <p:cNvCxnSpPr>
            <a:stCxn id="16" idx="3"/>
            <a:endCxn id="51" idx="1"/>
          </p:cNvCxnSpPr>
          <p:nvPr/>
        </p:nvCxnSpPr>
        <p:spPr>
          <a:xfrm flipV="1">
            <a:off x="1924673" y="3390286"/>
            <a:ext cx="227985" cy="1"/>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62FDD11-DBCB-466F-93B4-3651D5FF977E}"/>
              </a:ext>
            </a:extLst>
          </p:cNvPr>
          <p:cNvCxnSpPr>
            <a:stCxn id="51" idx="3"/>
            <a:endCxn id="52" idx="1"/>
          </p:cNvCxnSpPr>
          <p:nvPr/>
        </p:nvCxnSpPr>
        <p:spPr>
          <a:xfrm>
            <a:off x="3371858" y="3390285"/>
            <a:ext cx="227973"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1" name="Left Brace 20">
            <a:extLst>
              <a:ext uri="{FF2B5EF4-FFF2-40B4-BE49-F238E27FC236}">
                <a16:creationId xmlns:a16="http://schemas.microsoft.com/office/drawing/2014/main" id="{1CC548E0-350F-4091-9DD1-F5D3EAB776D9}"/>
              </a:ext>
            </a:extLst>
          </p:cNvPr>
          <p:cNvSpPr/>
          <p:nvPr/>
        </p:nvSpPr>
        <p:spPr>
          <a:xfrm>
            <a:off x="3633925" y="3208762"/>
            <a:ext cx="75425" cy="7315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60" name="Left Brace 59">
            <a:extLst>
              <a:ext uri="{FF2B5EF4-FFF2-40B4-BE49-F238E27FC236}">
                <a16:creationId xmlns:a16="http://schemas.microsoft.com/office/drawing/2014/main" id="{2A8948AA-0760-4BF2-8416-A89D705F5692}"/>
              </a:ext>
            </a:extLst>
          </p:cNvPr>
          <p:cNvSpPr/>
          <p:nvPr/>
        </p:nvSpPr>
        <p:spPr>
          <a:xfrm rot="10800000">
            <a:off x="4726486" y="3208762"/>
            <a:ext cx="75425" cy="7315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8" name="TextBox 27">
            <a:extLst>
              <a:ext uri="{FF2B5EF4-FFF2-40B4-BE49-F238E27FC236}">
                <a16:creationId xmlns:a16="http://schemas.microsoft.com/office/drawing/2014/main" id="{ED12086D-1550-4EC4-BD02-5D75B0325DB1}"/>
              </a:ext>
            </a:extLst>
          </p:cNvPr>
          <p:cNvSpPr txBox="1"/>
          <p:nvPr/>
        </p:nvSpPr>
        <p:spPr>
          <a:xfrm>
            <a:off x="6710793" y="1529527"/>
            <a:ext cx="2122697" cy="420564"/>
          </a:xfrm>
          <a:prstGeom prst="rect">
            <a:avLst/>
          </a:prstGeom>
          <a:noFill/>
        </p:spPr>
        <p:txBody>
          <a:bodyPr wrap="none" rtlCol="0">
            <a:spAutoFit/>
          </a:bodyPr>
          <a:lstStyle/>
          <a:p>
            <a:pPr algn="ctr"/>
            <a:r>
              <a:rPr lang="en-US" sz="2133" b="1" dirty="0">
                <a:solidFill>
                  <a:schemeClr val="bg1"/>
                </a:solidFill>
                <a:latin typeface="Roboto" panose="02000000000000000000" pitchFamily="2" charset="0"/>
                <a:ea typeface="Roboto" panose="02000000000000000000" pitchFamily="2" charset="0"/>
                <a:cs typeface="Roboto" panose="02000000000000000000" pitchFamily="2" charset="0"/>
              </a:rPr>
              <a:t>Database CI/CD</a:t>
            </a:r>
          </a:p>
        </p:txBody>
      </p:sp>
      <p:sp>
        <p:nvSpPr>
          <p:cNvPr id="63" name="Rectangle: Rounded Corners 62">
            <a:extLst>
              <a:ext uri="{FF2B5EF4-FFF2-40B4-BE49-F238E27FC236}">
                <a16:creationId xmlns:a16="http://schemas.microsoft.com/office/drawing/2014/main" id="{DDF31C3D-C0D0-4B0D-B315-6ECF6B92B3C6}"/>
              </a:ext>
            </a:extLst>
          </p:cNvPr>
          <p:cNvSpPr/>
          <p:nvPr/>
        </p:nvSpPr>
        <p:spPr>
          <a:xfrm>
            <a:off x="7757615" y="2230552"/>
            <a:ext cx="1388389" cy="2319467"/>
          </a:xfrm>
          <a:prstGeom prst="roundRect">
            <a:avLst/>
          </a:prstGeom>
          <a:solidFill>
            <a:srgbClr val="C4C4CC"/>
          </a:solidFill>
          <a:ln>
            <a:noFill/>
          </a:ln>
          <a:effectLst/>
        </p:spPr>
        <p:style>
          <a:lnRef idx="1">
            <a:schemeClr val="accent1"/>
          </a:lnRef>
          <a:fillRef idx="3">
            <a:schemeClr val="accent1"/>
          </a:fillRef>
          <a:effectRef idx="2">
            <a:schemeClr val="accent1"/>
          </a:effectRef>
          <a:fontRef idx="minor">
            <a:schemeClr val="lt1"/>
          </a:fontRef>
        </p:style>
        <p:txBody>
          <a:bodyPr lIns="0" rtlCol="0" anchor="t"/>
          <a:lstStyle/>
          <a:p>
            <a:pPr algn="ctr"/>
            <a:r>
              <a:rPr lang="en-US" sz="1467" dirty="0">
                <a:solidFill>
                  <a:sysClr val="windowText" lastClr="000000"/>
                </a:solidFill>
              </a:rPr>
              <a:t>Deploy</a:t>
            </a:r>
          </a:p>
          <a:p>
            <a:pPr algn="ctr"/>
            <a:endParaRPr lang="en-US" sz="400" dirty="0">
              <a:solidFill>
                <a:sysClr val="windowText" lastClr="000000"/>
              </a:solidFill>
            </a:endParaRPr>
          </a:p>
          <a:p>
            <a:pPr algn="ctr"/>
            <a:r>
              <a:rPr lang="en-US" sz="1400" dirty="0">
                <a:solidFill>
                  <a:sysClr val="windowText" lastClr="000000"/>
                </a:solidFill>
              </a:rPr>
              <a:t>(CD/ARA tool)</a:t>
            </a:r>
            <a:endParaRPr lang="en-US" sz="1467" dirty="0">
              <a:solidFill>
                <a:sysClr val="windowText" lastClr="000000"/>
              </a:solidFill>
            </a:endParaRPr>
          </a:p>
          <a:p>
            <a:pPr algn="ctr"/>
            <a:endParaRPr lang="en-US" sz="1467" dirty="0">
              <a:solidFill>
                <a:sysClr val="windowText" lastClr="000000"/>
              </a:solidFill>
            </a:endParaRPr>
          </a:p>
          <a:p>
            <a:pPr algn="ctr"/>
            <a:endParaRPr lang="en-US" sz="1467" dirty="0">
              <a:solidFill>
                <a:sysClr val="windowText" lastClr="000000"/>
              </a:solidFill>
            </a:endParaRPr>
          </a:p>
          <a:p>
            <a:pPr algn="ctr"/>
            <a:endParaRPr lang="en-US" sz="1467" dirty="0">
              <a:solidFill>
                <a:sysClr val="windowText" lastClr="000000"/>
              </a:solidFill>
            </a:endParaRPr>
          </a:p>
          <a:p>
            <a:pPr algn="ctr"/>
            <a:endParaRPr lang="en-US" sz="1867" dirty="0">
              <a:solidFill>
                <a:sysClr val="windowText" lastClr="000000"/>
              </a:solidFill>
            </a:endParaRPr>
          </a:p>
          <a:p>
            <a:pPr algn="ctr"/>
            <a:r>
              <a:rPr lang="en-US" sz="1867" b="1" dirty="0">
                <a:solidFill>
                  <a:sysClr val="windowText" lastClr="000000"/>
                </a:solidFill>
              </a:rPr>
              <a:t>+</a:t>
            </a:r>
            <a:endParaRPr lang="en-US" sz="1467" b="1" dirty="0">
              <a:solidFill>
                <a:sysClr val="windowText" lastClr="000000"/>
              </a:solidFill>
            </a:endParaRPr>
          </a:p>
        </p:txBody>
      </p:sp>
      <p:cxnSp>
        <p:nvCxnSpPr>
          <p:cNvPr id="35" name="Straight Arrow Connector 34">
            <a:extLst>
              <a:ext uri="{FF2B5EF4-FFF2-40B4-BE49-F238E27FC236}">
                <a16:creationId xmlns:a16="http://schemas.microsoft.com/office/drawing/2014/main" id="{ADB4ECE5-3289-434B-A905-2EC0BDFFF07B}"/>
              </a:ext>
            </a:extLst>
          </p:cNvPr>
          <p:cNvCxnSpPr>
            <a:cxnSpLocks/>
            <a:stCxn id="53" idx="3"/>
            <a:endCxn id="63" idx="1"/>
          </p:cNvCxnSpPr>
          <p:nvPr/>
        </p:nvCxnSpPr>
        <p:spPr>
          <a:xfrm>
            <a:off x="7224060" y="3390285"/>
            <a:ext cx="53355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93" name="Picture 92">
            <a:extLst>
              <a:ext uri="{FF2B5EF4-FFF2-40B4-BE49-F238E27FC236}">
                <a16:creationId xmlns:a16="http://schemas.microsoft.com/office/drawing/2014/main" id="{9D395E78-989A-4BAE-B19F-F670EB76379F}"/>
              </a:ext>
            </a:extLst>
          </p:cNvPr>
          <p:cNvPicPr>
            <a:picLocks noChangeAspect="1"/>
          </p:cNvPicPr>
          <p:nvPr/>
        </p:nvPicPr>
        <p:blipFill>
          <a:blip r:embed="rId17"/>
          <a:stretch>
            <a:fillRect/>
          </a:stretch>
        </p:blipFill>
        <p:spPr>
          <a:xfrm>
            <a:off x="4020300" y="3497335"/>
            <a:ext cx="701040" cy="182880"/>
          </a:xfrm>
          <a:prstGeom prst="rect">
            <a:avLst/>
          </a:prstGeom>
        </p:spPr>
      </p:pic>
      <p:grpSp>
        <p:nvGrpSpPr>
          <p:cNvPr id="54" name="Group 53">
            <a:extLst>
              <a:ext uri="{FF2B5EF4-FFF2-40B4-BE49-F238E27FC236}">
                <a16:creationId xmlns:a16="http://schemas.microsoft.com/office/drawing/2014/main" id="{F6246125-3B7A-4AD6-A5D9-A894F36FE25B}"/>
              </a:ext>
            </a:extLst>
          </p:cNvPr>
          <p:cNvGrpSpPr/>
          <p:nvPr/>
        </p:nvGrpSpPr>
        <p:grpSpPr>
          <a:xfrm>
            <a:off x="4379786" y="4321127"/>
            <a:ext cx="1046019" cy="706690"/>
            <a:chOff x="5340974" y="2354262"/>
            <a:chExt cx="1046018" cy="706688"/>
          </a:xfrm>
        </p:grpSpPr>
        <p:pic>
          <p:nvPicPr>
            <p:cNvPr id="72" name="Picture 71" descr="database icon">
              <a:extLst>
                <a:ext uri="{FF2B5EF4-FFF2-40B4-BE49-F238E27FC236}">
                  <a16:creationId xmlns:a16="http://schemas.microsoft.com/office/drawing/2014/main" id="{4F6A2224-ED00-4E86-89D8-A0F7E7EB7167}"/>
                </a:ext>
              </a:extLst>
            </p:cNvPr>
            <p:cNvPicPr>
              <a:picLocks noChangeAspect="1" noChangeArrowheads="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5671894" y="2354262"/>
              <a:ext cx="344237" cy="459709"/>
            </a:xfrm>
            <a:prstGeom prst="rect">
              <a:avLst/>
            </a:prstGeom>
            <a:noFill/>
            <a:extLst>
              <a:ext uri="{909E8E84-426E-40dd-AFC4-6F175D3DCCD1}">
                <a14:hiddenFill xmlns="" xmlns:a14="http://schemas.microsoft.com/office/drawing/2010/main">
                  <a:solidFill>
                    <a:srgbClr val="FFFFFF"/>
                  </a:solidFill>
                </a14:hiddenFill>
              </a:ext>
            </a:extLst>
          </p:spPr>
        </p:pic>
        <p:sp>
          <p:nvSpPr>
            <p:cNvPr id="74" name="TextBox 73">
              <a:extLst>
                <a:ext uri="{FF2B5EF4-FFF2-40B4-BE49-F238E27FC236}">
                  <a16:creationId xmlns:a16="http://schemas.microsoft.com/office/drawing/2014/main" id="{1045350B-F84C-4F04-B690-35A065CE2F76}"/>
                </a:ext>
              </a:extLst>
            </p:cNvPr>
            <p:cNvSpPr txBox="1"/>
            <p:nvPr/>
          </p:nvSpPr>
          <p:spPr>
            <a:xfrm>
              <a:off x="5340974" y="2763497"/>
              <a:ext cx="1046018" cy="297453"/>
            </a:xfrm>
            <a:prstGeom prst="rect">
              <a:avLst/>
            </a:prstGeom>
            <a:noFill/>
          </p:spPr>
          <p:txBody>
            <a:bodyPr wrap="square" rtlCol="0">
              <a:spAutoFit/>
            </a:bodyPr>
            <a:lstStyle/>
            <a:p>
              <a:pPr algn="ctr"/>
              <a:r>
                <a:rPr lang="en-US" sz="1333" b="1" dirty="0">
                  <a:solidFill>
                    <a:schemeClr val="bg1"/>
                  </a:solidFill>
                </a:rPr>
                <a:t>REF DB</a:t>
              </a:r>
            </a:p>
          </p:txBody>
        </p:sp>
      </p:grpSp>
      <p:grpSp>
        <p:nvGrpSpPr>
          <p:cNvPr id="75" name="Group 74">
            <a:extLst>
              <a:ext uri="{FF2B5EF4-FFF2-40B4-BE49-F238E27FC236}">
                <a16:creationId xmlns:a16="http://schemas.microsoft.com/office/drawing/2014/main" id="{7B559870-4B3A-4F27-BCCC-FC5A9B7A5F87}"/>
              </a:ext>
            </a:extLst>
          </p:cNvPr>
          <p:cNvGrpSpPr/>
          <p:nvPr/>
        </p:nvGrpSpPr>
        <p:grpSpPr>
          <a:xfrm>
            <a:off x="1367695" y="4321123"/>
            <a:ext cx="1148885" cy="709329"/>
            <a:chOff x="5271031" y="2354262"/>
            <a:chExt cx="1148885" cy="709328"/>
          </a:xfrm>
        </p:grpSpPr>
        <p:pic>
          <p:nvPicPr>
            <p:cNvPr id="82" name="Picture 81" descr="database icon">
              <a:extLst>
                <a:ext uri="{FF2B5EF4-FFF2-40B4-BE49-F238E27FC236}">
                  <a16:creationId xmlns:a16="http://schemas.microsoft.com/office/drawing/2014/main" id="{BEC228FC-8077-4932-A652-ABA391B32E01}"/>
                </a:ext>
              </a:extLst>
            </p:cNvPr>
            <p:cNvPicPr>
              <a:picLocks noChangeAspect="1" noChangeArrowheads="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5671894" y="2354262"/>
              <a:ext cx="344237" cy="459709"/>
            </a:xfrm>
            <a:prstGeom prst="rect">
              <a:avLst/>
            </a:prstGeom>
            <a:noFill/>
            <a:extLst>
              <a:ext uri="{909E8E84-426E-40dd-AFC4-6F175D3DCCD1}">
                <a14:hiddenFill xmlns="" xmlns:a14="http://schemas.microsoft.com/office/drawing/2010/main">
                  <a:solidFill>
                    <a:srgbClr val="FFFFFF"/>
                  </a:solidFill>
                </a14:hiddenFill>
              </a:ext>
            </a:extLst>
          </p:spPr>
        </p:pic>
        <p:sp>
          <p:nvSpPr>
            <p:cNvPr id="83" name="TextBox 82">
              <a:extLst>
                <a:ext uri="{FF2B5EF4-FFF2-40B4-BE49-F238E27FC236}">
                  <a16:creationId xmlns:a16="http://schemas.microsoft.com/office/drawing/2014/main" id="{BCE5E4FB-463D-42DC-8EB9-AA5D555EE7D3}"/>
                </a:ext>
              </a:extLst>
            </p:cNvPr>
            <p:cNvSpPr txBox="1"/>
            <p:nvPr/>
          </p:nvSpPr>
          <p:spPr>
            <a:xfrm>
              <a:off x="5271031" y="2766137"/>
              <a:ext cx="1148885" cy="297453"/>
            </a:xfrm>
            <a:prstGeom prst="rect">
              <a:avLst/>
            </a:prstGeom>
            <a:noFill/>
          </p:spPr>
          <p:txBody>
            <a:bodyPr wrap="square" rtlCol="0">
              <a:spAutoFit/>
            </a:bodyPr>
            <a:lstStyle/>
            <a:p>
              <a:pPr algn="ctr"/>
              <a:r>
                <a:rPr lang="en-US" sz="1333" b="1" dirty="0">
                  <a:solidFill>
                    <a:schemeClr val="bg1"/>
                  </a:solidFill>
                </a:rPr>
                <a:t>Dev Sandbox</a:t>
              </a:r>
            </a:p>
          </p:txBody>
        </p:sp>
      </p:grpSp>
      <p:pic>
        <p:nvPicPr>
          <p:cNvPr id="84" name="Picture 83">
            <a:extLst>
              <a:ext uri="{FF2B5EF4-FFF2-40B4-BE49-F238E27FC236}">
                <a16:creationId xmlns:a16="http://schemas.microsoft.com/office/drawing/2014/main" id="{382EB8F1-DC47-4CD4-98B7-1FB211DAC539}"/>
              </a:ext>
            </a:extLst>
          </p:cNvPr>
          <p:cNvPicPr>
            <a:picLocks noChangeAspect="1"/>
          </p:cNvPicPr>
          <p:nvPr/>
        </p:nvPicPr>
        <p:blipFill>
          <a:blip r:embed="rId12">
            <a:extLs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7858260" y="3153331"/>
            <a:ext cx="289053" cy="399268"/>
          </a:xfrm>
          <a:prstGeom prst="rect">
            <a:avLst/>
          </a:prstGeom>
        </p:spPr>
      </p:pic>
      <p:pic>
        <p:nvPicPr>
          <p:cNvPr id="85" name="Picture 84">
            <a:extLst>
              <a:ext uri="{FF2B5EF4-FFF2-40B4-BE49-F238E27FC236}">
                <a16:creationId xmlns:a16="http://schemas.microsoft.com/office/drawing/2014/main" id="{2F49FA29-8328-42DB-BBAC-D8CC3F54B2E7}"/>
              </a:ext>
            </a:extLst>
          </p:cNvPr>
          <p:cNvPicPr>
            <a:picLocks noChangeAspect="1"/>
          </p:cNvPicPr>
          <p:nvPr/>
        </p:nvPicPr>
        <p:blipFill>
          <a:blip r:embed="rId14"/>
          <a:stretch>
            <a:fillRect/>
          </a:stretch>
        </p:blipFill>
        <p:spPr>
          <a:xfrm>
            <a:off x="7871257" y="3580728"/>
            <a:ext cx="975360" cy="175825"/>
          </a:xfrm>
          <a:prstGeom prst="rect">
            <a:avLst/>
          </a:prstGeom>
        </p:spPr>
      </p:pic>
      <p:sp>
        <p:nvSpPr>
          <p:cNvPr id="87" name="Left Brace 86">
            <a:extLst>
              <a:ext uri="{FF2B5EF4-FFF2-40B4-BE49-F238E27FC236}">
                <a16:creationId xmlns:a16="http://schemas.microsoft.com/office/drawing/2014/main" id="{74263700-6DB9-4912-A8DB-8F7BACF601D3}"/>
              </a:ext>
            </a:extLst>
          </p:cNvPr>
          <p:cNvSpPr/>
          <p:nvPr/>
        </p:nvSpPr>
        <p:spPr>
          <a:xfrm>
            <a:off x="7772141" y="3022169"/>
            <a:ext cx="75425" cy="7315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91" name="Left Brace 90">
            <a:extLst>
              <a:ext uri="{FF2B5EF4-FFF2-40B4-BE49-F238E27FC236}">
                <a16:creationId xmlns:a16="http://schemas.microsoft.com/office/drawing/2014/main" id="{B4A339A0-A3AB-432E-AC10-325244B53541}"/>
              </a:ext>
            </a:extLst>
          </p:cNvPr>
          <p:cNvSpPr/>
          <p:nvPr/>
        </p:nvSpPr>
        <p:spPr>
          <a:xfrm rot="10800000">
            <a:off x="8864702" y="3022169"/>
            <a:ext cx="75425" cy="7315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98" name="Picture 97">
            <a:extLst>
              <a:ext uri="{FF2B5EF4-FFF2-40B4-BE49-F238E27FC236}">
                <a16:creationId xmlns:a16="http://schemas.microsoft.com/office/drawing/2014/main" id="{3DA05B57-586D-4671-9CE4-AB3C996B7917}"/>
              </a:ext>
            </a:extLst>
          </p:cNvPr>
          <p:cNvPicPr>
            <a:picLocks noChangeAspect="1"/>
          </p:cNvPicPr>
          <p:nvPr/>
        </p:nvPicPr>
        <p:blipFill>
          <a:blip r:embed="rId17"/>
          <a:stretch>
            <a:fillRect/>
          </a:stretch>
        </p:blipFill>
        <p:spPr>
          <a:xfrm>
            <a:off x="8175168" y="3388215"/>
            <a:ext cx="701040" cy="182880"/>
          </a:xfrm>
          <a:prstGeom prst="rect">
            <a:avLst/>
          </a:prstGeom>
        </p:spPr>
      </p:pic>
      <p:grpSp>
        <p:nvGrpSpPr>
          <p:cNvPr id="100" name="Group 99">
            <a:extLst>
              <a:ext uri="{FF2B5EF4-FFF2-40B4-BE49-F238E27FC236}">
                <a16:creationId xmlns:a16="http://schemas.microsoft.com/office/drawing/2014/main" id="{687112EA-6BB0-4D12-BDE5-F3DCC7B39023}"/>
              </a:ext>
            </a:extLst>
          </p:cNvPr>
          <p:cNvGrpSpPr/>
          <p:nvPr/>
        </p:nvGrpSpPr>
        <p:grpSpPr>
          <a:xfrm>
            <a:off x="9000507" y="3119842"/>
            <a:ext cx="1046019" cy="706690"/>
            <a:chOff x="5340974" y="2354262"/>
            <a:chExt cx="1046018" cy="706688"/>
          </a:xfrm>
        </p:grpSpPr>
        <p:pic>
          <p:nvPicPr>
            <p:cNvPr id="101" name="Picture 100" descr="database icon">
              <a:extLst>
                <a:ext uri="{FF2B5EF4-FFF2-40B4-BE49-F238E27FC236}">
                  <a16:creationId xmlns:a16="http://schemas.microsoft.com/office/drawing/2014/main" id="{C51D7BC9-351C-40CA-8DBD-899825D552C8}"/>
                </a:ext>
              </a:extLst>
            </p:cNvPr>
            <p:cNvPicPr>
              <a:picLocks noChangeAspect="1" noChangeArrowheads="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5671894" y="2354262"/>
              <a:ext cx="344237" cy="459709"/>
            </a:xfrm>
            <a:prstGeom prst="rect">
              <a:avLst/>
            </a:prstGeom>
            <a:noFill/>
            <a:extLst>
              <a:ext uri="{909E8E84-426E-40dd-AFC4-6F175D3DCCD1}">
                <a14:hiddenFill xmlns=""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E0980F1A-4430-4ED0-B6BB-309C197EF8C1}"/>
                </a:ext>
              </a:extLst>
            </p:cNvPr>
            <p:cNvSpPr txBox="1"/>
            <p:nvPr/>
          </p:nvSpPr>
          <p:spPr>
            <a:xfrm>
              <a:off x="5340974" y="2763497"/>
              <a:ext cx="1046018" cy="297453"/>
            </a:xfrm>
            <a:prstGeom prst="rect">
              <a:avLst/>
            </a:prstGeom>
            <a:noFill/>
          </p:spPr>
          <p:txBody>
            <a:bodyPr wrap="square" rtlCol="0">
              <a:spAutoFit/>
            </a:bodyPr>
            <a:lstStyle/>
            <a:p>
              <a:pPr algn="ctr"/>
              <a:r>
                <a:rPr lang="en-US" sz="1333" b="1" dirty="0">
                  <a:solidFill>
                    <a:schemeClr val="bg1"/>
                  </a:solidFill>
                </a:rPr>
                <a:t>DEV</a:t>
              </a:r>
            </a:p>
          </p:txBody>
        </p:sp>
      </p:grpSp>
      <p:grpSp>
        <p:nvGrpSpPr>
          <p:cNvPr id="103" name="Group 102">
            <a:extLst>
              <a:ext uri="{FF2B5EF4-FFF2-40B4-BE49-F238E27FC236}">
                <a16:creationId xmlns:a16="http://schemas.microsoft.com/office/drawing/2014/main" id="{4A711E4B-57BA-4A37-8D14-A8093177CE88}"/>
              </a:ext>
            </a:extLst>
          </p:cNvPr>
          <p:cNvGrpSpPr/>
          <p:nvPr/>
        </p:nvGrpSpPr>
        <p:grpSpPr>
          <a:xfrm>
            <a:off x="9731328" y="3119842"/>
            <a:ext cx="1046019" cy="706690"/>
            <a:chOff x="5340974" y="2354262"/>
            <a:chExt cx="1046018" cy="706688"/>
          </a:xfrm>
        </p:grpSpPr>
        <p:pic>
          <p:nvPicPr>
            <p:cNvPr id="104" name="Picture 103" descr="database icon">
              <a:extLst>
                <a:ext uri="{FF2B5EF4-FFF2-40B4-BE49-F238E27FC236}">
                  <a16:creationId xmlns:a16="http://schemas.microsoft.com/office/drawing/2014/main" id="{08D8D23C-192B-421F-9F3F-F9FDC54A071D}"/>
                </a:ext>
              </a:extLst>
            </p:cNvPr>
            <p:cNvPicPr>
              <a:picLocks noChangeAspect="1" noChangeArrowheads="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5671894" y="2354262"/>
              <a:ext cx="344237" cy="459709"/>
            </a:xfrm>
            <a:prstGeom prst="rect">
              <a:avLst/>
            </a:prstGeom>
            <a:noFill/>
            <a:extLst>
              <a:ext uri="{909E8E84-426E-40dd-AFC4-6F175D3DCCD1}">
                <a14:hiddenFill xmlns=""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11FADB9D-32E5-4695-BB8E-91524FC0CDA1}"/>
                </a:ext>
              </a:extLst>
            </p:cNvPr>
            <p:cNvSpPr txBox="1"/>
            <p:nvPr/>
          </p:nvSpPr>
          <p:spPr>
            <a:xfrm>
              <a:off x="5340974" y="2763497"/>
              <a:ext cx="1046018" cy="297453"/>
            </a:xfrm>
            <a:prstGeom prst="rect">
              <a:avLst/>
            </a:prstGeom>
            <a:noFill/>
          </p:spPr>
          <p:txBody>
            <a:bodyPr wrap="square" rtlCol="0">
              <a:spAutoFit/>
            </a:bodyPr>
            <a:lstStyle/>
            <a:p>
              <a:pPr algn="ctr"/>
              <a:r>
                <a:rPr lang="en-US" sz="1333" b="1" dirty="0">
                  <a:solidFill>
                    <a:schemeClr val="bg1"/>
                  </a:solidFill>
                </a:rPr>
                <a:t>TEST</a:t>
              </a:r>
            </a:p>
          </p:txBody>
        </p:sp>
      </p:grpSp>
      <p:grpSp>
        <p:nvGrpSpPr>
          <p:cNvPr id="106" name="Group 105">
            <a:extLst>
              <a:ext uri="{FF2B5EF4-FFF2-40B4-BE49-F238E27FC236}">
                <a16:creationId xmlns:a16="http://schemas.microsoft.com/office/drawing/2014/main" id="{32B18E70-06B5-4E6E-A1ED-E431DB4D995E}"/>
              </a:ext>
            </a:extLst>
          </p:cNvPr>
          <p:cNvGrpSpPr/>
          <p:nvPr/>
        </p:nvGrpSpPr>
        <p:grpSpPr>
          <a:xfrm>
            <a:off x="10452781" y="3119842"/>
            <a:ext cx="1046019" cy="706690"/>
            <a:chOff x="5340974" y="2354262"/>
            <a:chExt cx="1046018" cy="706688"/>
          </a:xfrm>
        </p:grpSpPr>
        <p:pic>
          <p:nvPicPr>
            <p:cNvPr id="107" name="Picture 106" descr="database icon">
              <a:extLst>
                <a:ext uri="{FF2B5EF4-FFF2-40B4-BE49-F238E27FC236}">
                  <a16:creationId xmlns:a16="http://schemas.microsoft.com/office/drawing/2014/main" id="{3FFC3C54-692C-40F9-A42B-21D780596ECA}"/>
                </a:ext>
              </a:extLst>
            </p:cNvPr>
            <p:cNvPicPr>
              <a:picLocks noChangeAspect="1" noChangeArrowheads="1"/>
            </p:cNvPicPr>
            <p:nvPr/>
          </p:nvPicPr>
          <p:blipFill>
            <a:blip r:embed="rId18">
              <a:biLevel thresh="25000"/>
              <a:extLst>
                <a:ext uri="{28A0092B-C50C-407E-A947-70E740481C1C}">
                  <a14:useLocalDpi xmlns:a14="http://schemas.microsoft.com/office/drawing/2010/main" val="0"/>
                </a:ext>
              </a:extLst>
            </a:blip>
            <a:srcRect/>
            <a:stretch>
              <a:fillRect/>
            </a:stretch>
          </p:blipFill>
          <p:spPr bwMode="auto">
            <a:xfrm>
              <a:off x="5671894" y="2354262"/>
              <a:ext cx="344237" cy="459709"/>
            </a:xfrm>
            <a:prstGeom prst="rect">
              <a:avLst/>
            </a:prstGeom>
            <a:noFill/>
            <a:extLst>
              <a:ext uri="{909E8E84-426E-40dd-AFC4-6F175D3DCCD1}">
                <a14:hiddenFill xmlns=""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8A7212E5-D096-444F-9319-D27FE480B3DB}"/>
                </a:ext>
              </a:extLst>
            </p:cNvPr>
            <p:cNvSpPr txBox="1"/>
            <p:nvPr/>
          </p:nvSpPr>
          <p:spPr>
            <a:xfrm>
              <a:off x="5340974" y="2763497"/>
              <a:ext cx="1046018" cy="297453"/>
            </a:xfrm>
            <a:prstGeom prst="rect">
              <a:avLst/>
            </a:prstGeom>
            <a:noFill/>
          </p:spPr>
          <p:txBody>
            <a:bodyPr wrap="square" rtlCol="0">
              <a:spAutoFit/>
            </a:bodyPr>
            <a:lstStyle/>
            <a:p>
              <a:pPr algn="ctr"/>
              <a:r>
                <a:rPr lang="en-US" sz="1333" b="1" dirty="0">
                  <a:solidFill>
                    <a:schemeClr val="bg1"/>
                  </a:solidFill>
                </a:rPr>
                <a:t>PROD</a:t>
              </a:r>
            </a:p>
          </p:txBody>
        </p:sp>
      </p:grpSp>
      <p:cxnSp>
        <p:nvCxnSpPr>
          <p:cNvPr id="109" name="Straight Arrow Connector 108">
            <a:extLst>
              <a:ext uri="{FF2B5EF4-FFF2-40B4-BE49-F238E27FC236}">
                <a16:creationId xmlns:a16="http://schemas.microsoft.com/office/drawing/2014/main" id="{86670821-8BC0-4C18-B5BE-7D65A583A851}"/>
              </a:ext>
            </a:extLst>
          </p:cNvPr>
          <p:cNvCxnSpPr>
            <a:cxnSpLocks/>
          </p:cNvCxnSpPr>
          <p:nvPr/>
        </p:nvCxnSpPr>
        <p:spPr>
          <a:xfrm>
            <a:off x="9000507" y="3387195"/>
            <a:ext cx="3309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Straight Arrow Connector 109">
            <a:extLst>
              <a:ext uri="{FF2B5EF4-FFF2-40B4-BE49-F238E27FC236}">
                <a16:creationId xmlns:a16="http://schemas.microsoft.com/office/drawing/2014/main" id="{64328178-9753-41FE-9687-800735762CA0}"/>
              </a:ext>
            </a:extLst>
          </p:cNvPr>
          <p:cNvCxnSpPr>
            <a:cxnSpLocks/>
          </p:cNvCxnSpPr>
          <p:nvPr/>
        </p:nvCxnSpPr>
        <p:spPr>
          <a:xfrm>
            <a:off x="9715605" y="3387195"/>
            <a:ext cx="3309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Straight Arrow Connector 110">
            <a:extLst>
              <a:ext uri="{FF2B5EF4-FFF2-40B4-BE49-F238E27FC236}">
                <a16:creationId xmlns:a16="http://schemas.microsoft.com/office/drawing/2014/main" id="{682D6085-1426-49B5-BBB2-3F9FAB60E6FB}"/>
              </a:ext>
            </a:extLst>
          </p:cNvPr>
          <p:cNvCxnSpPr>
            <a:cxnSpLocks/>
          </p:cNvCxnSpPr>
          <p:nvPr/>
        </p:nvCxnSpPr>
        <p:spPr>
          <a:xfrm>
            <a:off x="10446431" y="3387195"/>
            <a:ext cx="33092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17713CED-F9B7-4CD5-BF02-6313397DB221}"/>
              </a:ext>
            </a:extLst>
          </p:cNvPr>
          <p:cNvPicPr>
            <a:picLocks noChangeAspect="1"/>
          </p:cNvPicPr>
          <p:nvPr/>
        </p:nvPicPr>
        <p:blipFill>
          <a:blip r:embed="rId19">
            <a:lum bright="70000" contrast="-70000"/>
          </a:blip>
          <a:stretch>
            <a:fillRect/>
          </a:stretch>
        </p:blipFill>
        <p:spPr>
          <a:xfrm>
            <a:off x="1537722" y="5020855"/>
            <a:ext cx="805907" cy="76245"/>
          </a:xfrm>
          <a:prstGeom prst="rect">
            <a:avLst/>
          </a:prstGeom>
        </p:spPr>
      </p:pic>
      <p:pic>
        <p:nvPicPr>
          <p:cNvPr id="79" name="Picture 78">
            <a:extLst>
              <a:ext uri="{FF2B5EF4-FFF2-40B4-BE49-F238E27FC236}">
                <a16:creationId xmlns:a16="http://schemas.microsoft.com/office/drawing/2014/main" id="{2CC8C55E-62F2-AF48-9DF1-4389CEBF6D0E}"/>
              </a:ext>
            </a:extLst>
          </p:cNvPr>
          <p:cNvPicPr>
            <a:picLocks noChangeAspect="1"/>
          </p:cNvPicPr>
          <p:nvPr/>
        </p:nvPicPr>
        <p:blipFill>
          <a:blip r:embed="rId19">
            <a:lum bright="70000" contrast="-70000"/>
          </a:blip>
          <a:stretch>
            <a:fillRect/>
          </a:stretch>
        </p:blipFill>
        <p:spPr>
          <a:xfrm>
            <a:off x="4514903" y="4982732"/>
            <a:ext cx="805907" cy="76245"/>
          </a:xfrm>
          <a:prstGeom prst="rect">
            <a:avLst/>
          </a:prstGeom>
          <a:noFill/>
        </p:spPr>
      </p:pic>
      <p:pic>
        <p:nvPicPr>
          <p:cNvPr id="80" name="Picture 79">
            <a:extLst>
              <a:ext uri="{FF2B5EF4-FFF2-40B4-BE49-F238E27FC236}">
                <a16:creationId xmlns:a16="http://schemas.microsoft.com/office/drawing/2014/main" id="{4F93B79C-2ECD-3B43-A57A-E312CA4760D2}"/>
              </a:ext>
            </a:extLst>
          </p:cNvPr>
          <p:cNvPicPr>
            <a:picLocks noChangeAspect="1"/>
          </p:cNvPicPr>
          <p:nvPr/>
        </p:nvPicPr>
        <p:blipFill>
          <a:blip r:embed="rId19"/>
          <a:stretch>
            <a:fillRect/>
          </a:stretch>
        </p:blipFill>
        <p:spPr>
          <a:xfrm>
            <a:off x="9219899" y="4304084"/>
            <a:ext cx="1022858" cy="96770"/>
          </a:xfrm>
          <a:prstGeom prst="rect">
            <a:avLst/>
          </a:prstGeom>
        </p:spPr>
      </p:pic>
      <p:pic>
        <p:nvPicPr>
          <p:cNvPr id="2" name="Picture 1">
            <a:extLst>
              <a:ext uri="{FF2B5EF4-FFF2-40B4-BE49-F238E27FC236}">
                <a16:creationId xmlns:a16="http://schemas.microsoft.com/office/drawing/2014/main" id="{01B9A41F-DE8E-4D86-A7FD-36764BFF26E1}"/>
              </a:ext>
            </a:extLst>
          </p:cNvPr>
          <p:cNvPicPr>
            <a:picLocks noChangeAspect="1"/>
          </p:cNvPicPr>
          <p:nvPr/>
        </p:nvPicPr>
        <p:blipFill>
          <a:blip r:embed="rId20"/>
          <a:stretch>
            <a:fillRect/>
          </a:stretch>
        </p:blipFill>
        <p:spPr>
          <a:xfrm>
            <a:off x="7935494" y="4047924"/>
            <a:ext cx="1046019" cy="244742"/>
          </a:xfrm>
          <a:prstGeom prst="rect">
            <a:avLst/>
          </a:prstGeom>
        </p:spPr>
      </p:pic>
      <p:pic>
        <p:nvPicPr>
          <p:cNvPr id="70" name="Picture 69">
            <a:extLst>
              <a:ext uri="{FF2B5EF4-FFF2-40B4-BE49-F238E27FC236}">
                <a16:creationId xmlns:a16="http://schemas.microsoft.com/office/drawing/2014/main" id="{131F330B-38F4-4992-B06A-636002F2F72A}"/>
              </a:ext>
            </a:extLst>
          </p:cNvPr>
          <p:cNvPicPr>
            <a:picLocks noChangeAspect="1"/>
          </p:cNvPicPr>
          <p:nvPr/>
        </p:nvPicPr>
        <p:blipFill>
          <a:blip r:embed="rId20"/>
          <a:stretch>
            <a:fillRect/>
          </a:stretch>
        </p:blipFill>
        <p:spPr>
          <a:xfrm>
            <a:off x="3691157" y="4091615"/>
            <a:ext cx="1046019" cy="244742"/>
          </a:xfrm>
          <a:prstGeom prst="rect">
            <a:avLst/>
          </a:prstGeom>
        </p:spPr>
      </p:pic>
      <p:pic>
        <p:nvPicPr>
          <p:cNvPr id="68" name="Picture 67">
            <a:extLst>
              <a:ext uri="{FF2B5EF4-FFF2-40B4-BE49-F238E27FC236}">
                <a16:creationId xmlns:a16="http://schemas.microsoft.com/office/drawing/2014/main" id="{6CFBD3EC-26C1-7242-81A3-CA4BE1674A4B}"/>
              </a:ext>
            </a:extLst>
          </p:cNvPr>
          <p:cNvPicPr>
            <a:picLocks noChangeAspect="1"/>
          </p:cNvPicPr>
          <p:nvPr/>
        </p:nvPicPr>
        <p:blipFill>
          <a:blip r:embed="rId21"/>
          <a:srcRect/>
          <a:stretch/>
        </p:blipFill>
        <p:spPr>
          <a:xfrm>
            <a:off x="2244819" y="3895962"/>
            <a:ext cx="975360" cy="178054"/>
          </a:xfrm>
          <a:prstGeom prst="rect">
            <a:avLst/>
          </a:prstGeom>
        </p:spPr>
      </p:pic>
      <p:pic>
        <p:nvPicPr>
          <p:cNvPr id="81" name="Picture 4">
            <a:extLst>
              <a:ext uri="{FF2B5EF4-FFF2-40B4-BE49-F238E27FC236}">
                <a16:creationId xmlns:a16="http://schemas.microsoft.com/office/drawing/2014/main" id="{D80F24DE-4D5B-AF4D-A51B-B0FAC9D045F6}"/>
              </a:ext>
            </a:extLst>
          </p:cNvPr>
          <p:cNvPicPr>
            <a:picLocks noChangeAspect="1" noChangeArrowheads="1"/>
          </p:cNvPicPr>
          <p:nvPr/>
        </p:nvPicPr>
        <p:blipFill>
          <a:blip r:embed="rId21"/>
          <a:srcRect/>
          <a:stretch/>
        </p:blipFill>
        <p:spPr bwMode="auto">
          <a:xfrm>
            <a:off x="8024160" y="2988291"/>
            <a:ext cx="780162" cy="14242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a:extLst>
              <a:ext uri="{FF2B5EF4-FFF2-40B4-BE49-F238E27FC236}">
                <a16:creationId xmlns:a16="http://schemas.microsoft.com/office/drawing/2014/main" id="{60E99A93-6179-7A4E-A368-898E21E3FDDF}"/>
              </a:ext>
            </a:extLst>
          </p:cNvPr>
          <p:cNvPicPr>
            <a:picLocks noChangeAspect="1"/>
          </p:cNvPicPr>
          <p:nvPr/>
        </p:nvPicPr>
        <p:blipFill>
          <a:blip r:embed="rId22"/>
          <a:srcRect/>
          <a:stretch/>
        </p:blipFill>
        <p:spPr>
          <a:xfrm>
            <a:off x="8285026" y="3185309"/>
            <a:ext cx="568535" cy="162438"/>
          </a:xfrm>
          <a:prstGeom prst="rect">
            <a:avLst/>
          </a:prstGeom>
        </p:spPr>
      </p:pic>
      <p:pic>
        <p:nvPicPr>
          <p:cNvPr id="88" name="Picture 4">
            <a:extLst>
              <a:ext uri="{FF2B5EF4-FFF2-40B4-BE49-F238E27FC236}">
                <a16:creationId xmlns:a16="http://schemas.microsoft.com/office/drawing/2014/main" id="{8AEB1044-3B45-8048-9672-0E603B74038B}"/>
              </a:ext>
            </a:extLst>
          </p:cNvPr>
          <p:cNvPicPr>
            <a:picLocks noChangeAspect="1" noChangeArrowheads="1"/>
          </p:cNvPicPr>
          <p:nvPr/>
        </p:nvPicPr>
        <p:blipFill>
          <a:blip r:embed="rId21"/>
          <a:srcRect/>
          <a:stretch/>
        </p:blipFill>
        <p:spPr bwMode="auto">
          <a:xfrm>
            <a:off x="4034810" y="3328562"/>
            <a:ext cx="603764" cy="110218"/>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7B6A51EA-A3C5-634E-BEC1-D04E66850977}"/>
              </a:ext>
            </a:extLst>
          </p:cNvPr>
          <p:cNvSpPr txBox="1"/>
          <p:nvPr/>
        </p:nvSpPr>
        <p:spPr>
          <a:xfrm>
            <a:off x="3614728" y="4220811"/>
            <a:ext cx="1148885" cy="297453"/>
          </a:xfrm>
          <a:prstGeom prst="rect">
            <a:avLst/>
          </a:prstGeom>
          <a:noFill/>
        </p:spPr>
        <p:txBody>
          <a:bodyPr wrap="square" rtlCol="0">
            <a:spAutoFit/>
          </a:bodyPr>
          <a:lstStyle/>
          <a:p>
            <a:pPr algn="ctr"/>
            <a:r>
              <a:rPr lang="en-US" sz="1333" b="1" dirty="0">
                <a:solidFill>
                  <a:schemeClr val="accent1"/>
                </a:solidFill>
              </a:rPr>
              <a:t>Enterprise</a:t>
            </a:r>
          </a:p>
        </p:txBody>
      </p:sp>
      <p:sp>
        <p:nvSpPr>
          <p:cNvPr id="90" name="TextBox 89">
            <a:extLst>
              <a:ext uri="{FF2B5EF4-FFF2-40B4-BE49-F238E27FC236}">
                <a16:creationId xmlns:a16="http://schemas.microsoft.com/office/drawing/2014/main" id="{4D4F4C14-25AE-FB4A-989B-8951744F859E}"/>
              </a:ext>
            </a:extLst>
          </p:cNvPr>
          <p:cNvSpPr txBox="1"/>
          <p:nvPr/>
        </p:nvSpPr>
        <p:spPr>
          <a:xfrm>
            <a:off x="7919760" y="4182029"/>
            <a:ext cx="1148885" cy="297453"/>
          </a:xfrm>
          <a:prstGeom prst="rect">
            <a:avLst/>
          </a:prstGeom>
          <a:noFill/>
        </p:spPr>
        <p:txBody>
          <a:bodyPr wrap="square" rtlCol="0">
            <a:spAutoFit/>
          </a:bodyPr>
          <a:lstStyle/>
          <a:p>
            <a:pPr algn="ctr"/>
            <a:r>
              <a:rPr lang="en-US" sz="1333" b="1" dirty="0">
                <a:solidFill>
                  <a:schemeClr val="accent1"/>
                </a:solidFill>
              </a:rPr>
              <a:t>Enterprise</a:t>
            </a:r>
          </a:p>
        </p:txBody>
      </p:sp>
    </p:spTree>
    <p:extLst>
      <p:ext uri="{BB962C8B-B14F-4D97-AF65-F5344CB8AC3E}">
        <p14:creationId xmlns:p14="http://schemas.microsoft.com/office/powerpoint/2010/main" val="21050477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3606A9-7667-4CCF-976D-5925B407A54B}"/>
              </a:ext>
            </a:extLst>
          </p:cNvPr>
          <p:cNvSpPr>
            <a:spLocks noGrp="1"/>
          </p:cNvSpPr>
          <p:nvPr>
            <p:ph type="title"/>
          </p:nvPr>
        </p:nvSpPr>
        <p:spPr/>
        <p:txBody>
          <a:bodyPr>
            <a:normAutofit/>
          </a:bodyPr>
          <a:lstStyle/>
          <a:p>
            <a:r>
              <a:rPr lang="en-US" dirty="0"/>
              <a:t>Monitor and Measure</a:t>
            </a:r>
          </a:p>
        </p:txBody>
      </p:sp>
      <p:sp>
        <p:nvSpPr>
          <p:cNvPr id="3" name="Content Placeholder 2">
            <a:extLst>
              <a:ext uri="{FF2B5EF4-FFF2-40B4-BE49-F238E27FC236}">
                <a16:creationId xmlns:a16="http://schemas.microsoft.com/office/drawing/2014/main" id="{85B8752F-82BC-44F9-8BF1-BA62C73ACA9F}"/>
              </a:ext>
            </a:extLst>
          </p:cNvPr>
          <p:cNvSpPr>
            <a:spLocks noGrp="1"/>
          </p:cNvSpPr>
          <p:nvPr>
            <p:ph sz="quarter" idx="12"/>
          </p:nvPr>
        </p:nvSpPr>
        <p:spPr>
          <a:xfrm>
            <a:off x="838200" y="1828800"/>
            <a:ext cx="5805195" cy="4252332"/>
          </a:xfrm>
        </p:spPr>
        <p:txBody>
          <a:bodyPr anchor="ctr" anchorCtr="0">
            <a:normAutofit/>
          </a:bodyPr>
          <a:lstStyle/>
          <a:p>
            <a:r>
              <a:rPr lang="en-US" sz="2800" dirty="0"/>
              <a:t>Health</a:t>
            </a:r>
          </a:p>
          <a:p>
            <a:pPr lvl="1"/>
            <a:endParaRPr lang="en-US" sz="1400" dirty="0"/>
          </a:p>
          <a:p>
            <a:r>
              <a:rPr lang="en-US" sz="2800" dirty="0"/>
              <a:t>Impact of Improvements</a:t>
            </a:r>
          </a:p>
          <a:p>
            <a:pPr lvl="1"/>
            <a:endParaRPr lang="en-US" sz="1400" dirty="0"/>
          </a:p>
          <a:p>
            <a:r>
              <a:rPr lang="en-US" sz="2800" dirty="0"/>
              <a:t>Problems</a:t>
            </a:r>
          </a:p>
          <a:p>
            <a:pPr lvl="1"/>
            <a:endParaRPr lang="en-US" sz="1400" dirty="0"/>
          </a:p>
          <a:p>
            <a:r>
              <a:rPr lang="en-US" sz="2800" dirty="0"/>
              <a:t>Decision Support</a:t>
            </a:r>
          </a:p>
          <a:p>
            <a:endParaRPr lang="en-US" sz="2800" dirty="0"/>
          </a:p>
        </p:txBody>
      </p:sp>
      <p:pic>
        <p:nvPicPr>
          <p:cNvPr id="1026" name="Picture 2" descr="Johnson Space Center's Mission Control Center | NASA">
            <a:extLst>
              <a:ext uri="{FF2B5EF4-FFF2-40B4-BE49-F238E27FC236}">
                <a16:creationId xmlns:a16="http://schemas.microsoft.com/office/drawing/2014/main" id="{7787EEA4-5B23-45EC-A4D1-42A2DF8957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1602" y="2305537"/>
            <a:ext cx="4497647" cy="29929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94D51F1-108E-41F3-8C58-28A4C2F27433}"/>
              </a:ext>
            </a:extLst>
          </p:cNvPr>
          <p:cNvSpPr txBox="1"/>
          <p:nvPr/>
        </p:nvSpPr>
        <p:spPr>
          <a:xfrm>
            <a:off x="4660329" y="6581001"/>
            <a:ext cx="3629648" cy="276999"/>
          </a:xfrm>
          <a:prstGeom prst="rect">
            <a:avLst/>
          </a:prstGeom>
          <a:noFill/>
        </p:spPr>
        <p:txBody>
          <a:bodyPr wrap="none" rtlCol="0">
            <a:spAutoFit/>
          </a:bodyPr>
          <a:lstStyle/>
          <a:p>
            <a:r>
              <a:rPr lang="en-US" sz="1200" i="1" dirty="0"/>
              <a:t>Image: Johnson Space Center Mission Control, nasa.gov</a:t>
            </a:r>
          </a:p>
        </p:txBody>
      </p:sp>
    </p:spTree>
    <p:extLst>
      <p:ext uri="{BB962C8B-B14F-4D97-AF65-F5344CB8AC3E}">
        <p14:creationId xmlns:p14="http://schemas.microsoft.com/office/powerpoint/2010/main" val="6355251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81ABB-007B-4572-8164-11F52516E0E7}"/>
              </a:ext>
            </a:extLst>
          </p:cNvPr>
          <p:cNvSpPr>
            <a:spLocks noGrp="1"/>
          </p:cNvSpPr>
          <p:nvPr>
            <p:ph type="title"/>
          </p:nvPr>
        </p:nvSpPr>
        <p:spPr/>
        <p:txBody>
          <a:bodyPr/>
          <a:lstStyle/>
          <a:p>
            <a:r>
              <a:rPr lang="en-US" dirty="0"/>
              <a:t>Monitor and Measure</a:t>
            </a:r>
          </a:p>
        </p:txBody>
      </p:sp>
      <p:pic>
        <p:nvPicPr>
          <p:cNvPr id="15" name="Picture 14">
            <a:extLst>
              <a:ext uri="{FF2B5EF4-FFF2-40B4-BE49-F238E27FC236}">
                <a16:creationId xmlns:a16="http://schemas.microsoft.com/office/drawing/2014/main" id="{912D4BAB-FEC1-4E6E-A956-CEA6ABA6F6CF}"/>
              </a:ext>
            </a:extLst>
          </p:cNvPr>
          <p:cNvPicPr>
            <a:picLocks noChangeAspect="1"/>
          </p:cNvPicPr>
          <p:nvPr/>
        </p:nvPicPr>
        <p:blipFill>
          <a:blip r:embed="rId2"/>
          <a:stretch>
            <a:fillRect/>
          </a:stretch>
        </p:blipFill>
        <p:spPr>
          <a:xfrm>
            <a:off x="838200" y="1355362"/>
            <a:ext cx="6502197" cy="3095885"/>
          </a:xfrm>
          <a:prstGeom prst="rect">
            <a:avLst/>
          </a:prstGeom>
          <a:ln>
            <a:solidFill>
              <a:schemeClr val="bg1"/>
            </a:solidFill>
          </a:ln>
        </p:spPr>
      </p:pic>
      <p:pic>
        <p:nvPicPr>
          <p:cNvPr id="7" name="Picture 6">
            <a:extLst>
              <a:ext uri="{FF2B5EF4-FFF2-40B4-BE49-F238E27FC236}">
                <a16:creationId xmlns:a16="http://schemas.microsoft.com/office/drawing/2014/main" id="{FD0E0BBB-3E50-4806-8A3F-9DC925991206}"/>
              </a:ext>
            </a:extLst>
          </p:cNvPr>
          <p:cNvPicPr>
            <a:picLocks noChangeAspect="1"/>
          </p:cNvPicPr>
          <p:nvPr/>
        </p:nvPicPr>
        <p:blipFill>
          <a:blip r:embed="rId3"/>
          <a:stretch>
            <a:fillRect/>
          </a:stretch>
        </p:blipFill>
        <p:spPr>
          <a:xfrm>
            <a:off x="2476439" y="3092405"/>
            <a:ext cx="5646631" cy="2918790"/>
          </a:xfrm>
          <a:prstGeom prst="rect">
            <a:avLst/>
          </a:prstGeom>
          <a:ln>
            <a:solidFill>
              <a:schemeClr val="bg1"/>
            </a:solidFill>
          </a:ln>
        </p:spPr>
      </p:pic>
      <p:pic>
        <p:nvPicPr>
          <p:cNvPr id="11" name="Picture 10">
            <a:extLst>
              <a:ext uri="{FF2B5EF4-FFF2-40B4-BE49-F238E27FC236}">
                <a16:creationId xmlns:a16="http://schemas.microsoft.com/office/drawing/2014/main" id="{682C8F81-2E96-4035-8A4A-EEAD039C7182}"/>
              </a:ext>
            </a:extLst>
          </p:cNvPr>
          <p:cNvPicPr>
            <a:picLocks noChangeAspect="1"/>
          </p:cNvPicPr>
          <p:nvPr/>
        </p:nvPicPr>
        <p:blipFill>
          <a:blip r:embed="rId4"/>
          <a:stretch>
            <a:fillRect/>
          </a:stretch>
        </p:blipFill>
        <p:spPr>
          <a:xfrm>
            <a:off x="6709272" y="2900488"/>
            <a:ext cx="3822853" cy="3302623"/>
          </a:xfrm>
          <a:prstGeom prst="rect">
            <a:avLst/>
          </a:prstGeom>
          <a:ln>
            <a:solidFill>
              <a:schemeClr val="bg1"/>
            </a:solidFill>
          </a:ln>
        </p:spPr>
      </p:pic>
    </p:spTree>
    <p:extLst>
      <p:ext uri="{BB962C8B-B14F-4D97-AF65-F5344CB8AC3E}">
        <p14:creationId xmlns:p14="http://schemas.microsoft.com/office/powerpoint/2010/main" val="21898989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DADC2-DE76-4133-AAE4-17607D80A6E5}"/>
              </a:ext>
            </a:extLst>
          </p:cNvPr>
          <p:cNvSpPr>
            <a:spLocks noGrp="1"/>
          </p:cNvSpPr>
          <p:nvPr>
            <p:ph type="title"/>
          </p:nvPr>
        </p:nvSpPr>
        <p:spPr/>
        <p:txBody>
          <a:bodyPr/>
          <a:lstStyle/>
          <a:p>
            <a:r>
              <a:rPr lang="en-US" dirty="0"/>
              <a:t>Analyze Trends Over Time</a:t>
            </a:r>
          </a:p>
        </p:txBody>
      </p:sp>
      <p:sp>
        <p:nvSpPr>
          <p:cNvPr id="3" name="Content Placeholder 2">
            <a:extLst>
              <a:ext uri="{FF2B5EF4-FFF2-40B4-BE49-F238E27FC236}">
                <a16:creationId xmlns:a16="http://schemas.microsoft.com/office/drawing/2014/main" id="{14D123A2-67A2-40EA-A3B4-36D8E609645C}"/>
              </a:ext>
            </a:extLst>
          </p:cNvPr>
          <p:cNvSpPr>
            <a:spLocks noGrp="1"/>
          </p:cNvSpPr>
          <p:nvPr>
            <p:ph sz="quarter" idx="12"/>
          </p:nvPr>
        </p:nvSpPr>
        <p:spPr>
          <a:xfrm>
            <a:off x="838201" y="1828800"/>
            <a:ext cx="6465982" cy="4252332"/>
          </a:xfrm>
        </p:spPr>
        <p:txBody>
          <a:bodyPr anchor="ctr" anchorCtr="0"/>
          <a:lstStyle/>
          <a:p>
            <a:r>
              <a:rPr lang="en-US" dirty="0"/>
              <a:t>Lead Time</a:t>
            </a:r>
          </a:p>
          <a:p>
            <a:pPr lvl="1"/>
            <a:endParaRPr lang="en-US" dirty="0"/>
          </a:p>
          <a:p>
            <a:r>
              <a:rPr lang="en-US" dirty="0"/>
              <a:t>Deployment Frequency</a:t>
            </a:r>
          </a:p>
          <a:p>
            <a:pPr lvl="1"/>
            <a:endParaRPr lang="en-US" dirty="0"/>
          </a:p>
          <a:p>
            <a:r>
              <a:rPr lang="en-US" dirty="0"/>
              <a:t>Change Fail Percentage</a:t>
            </a:r>
          </a:p>
          <a:p>
            <a:pPr lvl="1"/>
            <a:endParaRPr lang="en-US" dirty="0"/>
          </a:p>
          <a:p>
            <a:r>
              <a:rPr lang="en-US" dirty="0"/>
              <a:t>Mean Time to Restore</a:t>
            </a:r>
          </a:p>
        </p:txBody>
      </p:sp>
      <p:pic>
        <p:nvPicPr>
          <p:cNvPr id="4" name="Picture 3">
            <a:extLst>
              <a:ext uri="{FF2B5EF4-FFF2-40B4-BE49-F238E27FC236}">
                <a16:creationId xmlns:a16="http://schemas.microsoft.com/office/drawing/2014/main" id="{5A7F739A-D730-4833-B96F-98DC7DE20CE9}"/>
              </a:ext>
            </a:extLst>
          </p:cNvPr>
          <p:cNvPicPr>
            <a:picLocks noChangeAspect="1"/>
          </p:cNvPicPr>
          <p:nvPr/>
        </p:nvPicPr>
        <p:blipFill>
          <a:blip r:embed="rId3"/>
          <a:stretch>
            <a:fillRect/>
          </a:stretch>
        </p:blipFill>
        <p:spPr>
          <a:xfrm>
            <a:off x="8226280" y="1828800"/>
            <a:ext cx="2740151" cy="4130923"/>
          </a:xfrm>
          <a:prstGeom prst="rect">
            <a:avLst/>
          </a:prstGeom>
        </p:spPr>
      </p:pic>
    </p:spTree>
    <p:extLst>
      <p:ext uri="{BB962C8B-B14F-4D97-AF65-F5344CB8AC3E}">
        <p14:creationId xmlns:p14="http://schemas.microsoft.com/office/powerpoint/2010/main" val="3678616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6">
            <a:extLst>
              <a:ext uri="{FF2B5EF4-FFF2-40B4-BE49-F238E27FC236}">
                <a16:creationId xmlns:a16="http://schemas.microsoft.com/office/drawing/2014/main" id="{C109F17D-9D45-A04C-A59A-6237B84A5646}"/>
              </a:ext>
            </a:extLst>
          </p:cNvPr>
          <p:cNvGraphicFramePr>
            <a:graphicFrameLocks noGrp="1"/>
          </p:cNvGraphicFramePr>
          <p:nvPr/>
        </p:nvGraphicFramePr>
        <p:xfrm>
          <a:off x="787715" y="2044297"/>
          <a:ext cx="10566086" cy="3710528"/>
        </p:xfrm>
        <a:graphic>
          <a:graphicData uri="http://schemas.openxmlformats.org/drawingml/2006/table">
            <a:tbl>
              <a:tblPr firstRow="1" bandRow="1">
                <a:tableStyleId>{2D5ABB26-0587-4C30-8999-92F81FD0307C}</a:tableStyleId>
              </a:tblPr>
              <a:tblGrid>
                <a:gridCol w="5283043">
                  <a:extLst>
                    <a:ext uri="{9D8B030D-6E8A-4147-A177-3AD203B41FA5}">
                      <a16:colId xmlns:a16="http://schemas.microsoft.com/office/drawing/2014/main" val="272151332"/>
                    </a:ext>
                  </a:extLst>
                </a:gridCol>
                <a:gridCol w="5283043">
                  <a:extLst>
                    <a:ext uri="{9D8B030D-6E8A-4147-A177-3AD203B41FA5}">
                      <a16:colId xmlns:a16="http://schemas.microsoft.com/office/drawing/2014/main" val="2345984109"/>
                    </a:ext>
                  </a:extLst>
                </a:gridCol>
              </a:tblGrid>
              <a:tr h="1855264">
                <a:tc>
                  <a:txBody>
                    <a:bodyPr/>
                    <a:lstStyle/>
                    <a:p>
                      <a:endParaRPr lang="en-US" dirty="0"/>
                    </a:p>
                  </a:txBody>
                  <a:tcPr>
                    <a:lnR w="38100" cap="flat" cmpd="sng" algn="ctr">
                      <a:solidFill>
                        <a:schemeClr val="accent2">
                          <a:lumMod val="90000"/>
                        </a:schemeClr>
                      </a:solidFill>
                      <a:prstDash val="solid"/>
                      <a:round/>
                      <a:headEnd type="none" w="med" len="med"/>
                      <a:tailEnd type="none" w="med" len="med"/>
                    </a:lnR>
                    <a:lnB w="38100" cap="flat" cmpd="sng" algn="ctr">
                      <a:solidFill>
                        <a:schemeClr val="accent2">
                          <a:lumMod val="90000"/>
                        </a:schemeClr>
                      </a:solidFill>
                      <a:prstDash val="solid"/>
                      <a:round/>
                      <a:headEnd type="none" w="med" len="med"/>
                      <a:tailEnd type="none" w="med" len="med"/>
                    </a:lnB>
                  </a:tcPr>
                </a:tc>
                <a:tc>
                  <a:txBody>
                    <a:bodyPr/>
                    <a:lstStyle/>
                    <a:p>
                      <a:endParaRPr lang="en-US" dirty="0"/>
                    </a:p>
                  </a:txBody>
                  <a:tcPr>
                    <a:lnL w="38100" cap="flat" cmpd="sng" algn="ctr">
                      <a:solidFill>
                        <a:schemeClr val="accent2">
                          <a:lumMod val="90000"/>
                        </a:schemeClr>
                      </a:solidFill>
                      <a:prstDash val="solid"/>
                      <a:round/>
                      <a:headEnd type="none" w="med" len="med"/>
                      <a:tailEnd type="none" w="med" len="med"/>
                    </a:lnL>
                    <a:lnB w="38100" cap="flat" cmpd="sng" algn="ctr">
                      <a:solidFill>
                        <a:schemeClr val="accent2">
                          <a:lumMod val="90000"/>
                        </a:schemeClr>
                      </a:solidFill>
                      <a:prstDash val="solid"/>
                      <a:round/>
                      <a:headEnd type="none" w="med" len="med"/>
                      <a:tailEnd type="none" w="med" len="med"/>
                    </a:lnB>
                  </a:tcPr>
                </a:tc>
                <a:extLst>
                  <a:ext uri="{0D108BD9-81ED-4DB2-BD59-A6C34878D82A}">
                    <a16:rowId xmlns:a16="http://schemas.microsoft.com/office/drawing/2014/main" val="3587448417"/>
                  </a:ext>
                </a:extLst>
              </a:tr>
              <a:tr h="1855264">
                <a:tc>
                  <a:txBody>
                    <a:bodyPr/>
                    <a:lstStyle/>
                    <a:p>
                      <a:endParaRPr lang="en-US" dirty="0"/>
                    </a:p>
                  </a:txBody>
                  <a:tcPr>
                    <a:lnR w="38100" cap="flat" cmpd="sng" algn="ctr">
                      <a:solidFill>
                        <a:schemeClr val="accent2">
                          <a:lumMod val="90000"/>
                        </a:schemeClr>
                      </a:solidFill>
                      <a:prstDash val="solid"/>
                      <a:round/>
                      <a:headEnd type="none" w="med" len="med"/>
                      <a:tailEnd type="none" w="med" len="med"/>
                    </a:lnR>
                    <a:lnT w="38100" cap="flat" cmpd="sng" algn="ctr">
                      <a:solidFill>
                        <a:schemeClr val="accent2">
                          <a:lumMod val="90000"/>
                        </a:schemeClr>
                      </a:solidFill>
                      <a:prstDash val="solid"/>
                      <a:round/>
                      <a:headEnd type="none" w="med" len="med"/>
                      <a:tailEnd type="none" w="med" len="med"/>
                    </a:lnT>
                  </a:tcPr>
                </a:tc>
                <a:tc>
                  <a:txBody>
                    <a:bodyPr/>
                    <a:lstStyle/>
                    <a:p>
                      <a:endParaRPr lang="en-US" dirty="0"/>
                    </a:p>
                  </a:txBody>
                  <a:tcPr>
                    <a:lnL w="38100" cap="flat" cmpd="sng" algn="ctr">
                      <a:solidFill>
                        <a:schemeClr val="accent2">
                          <a:lumMod val="90000"/>
                        </a:schemeClr>
                      </a:solidFill>
                      <a:prstDash val="solid"/>
                      <a:round/>
                      <a:headEnd type="none" w="med" len="med"/>
                      <a:tailEnd type="none" w="med" len="med"/>
                    </a:lnL>
                    <a:lnT w="38100" cap="flat" cmpd="sng" algn="ctr">
                      <a:solidFill>
                        <a:schemeClr val="accent2">
                          <a:lumMod val="90000"/>
                        </a:schemeClr>
                      </a:solidFill>
                      <a:prstDash val="solid"/>
                      <a:round/>
                      <a:headEnd type="none" w="med" len="med"/>
                      <a:tailEnd type="none" w="med" len="med"/>
                    </a:lnT>
                  </a:tcPr>
                </a:tc>
                <a:extLst>
                  <a:ext uri="{0D108BD9-81ED-4DB2-BD59-A6C34878D82A}">
                    <a16:rowId xmlns:a16="http://schemas.microsoft.com/office/drawing/2014/main" val="2095413298"/>
                  </a:ext>
                </a:extLst>
              </a:tr>
            </a:tbl>
          </a:graphicData>
        </a:graphic>
      </p:graphicFrame>
      <p:sp>
        <p:nvSpPr>
          <p:cNvPr id="3" name="Title 2">
            <a:extLst>
              <a:ext uri="{FF2B5EF4-FFF2-40B4-BE49-F238E27FC236}">
                <a16:creationId xmlns:a16="http://schemas.microsoft.com/office/drawing/2014/main" id="{912FB300-1A0D-4B1B-917E-43B8BD0397AA}"/>
              </a:ext>
            </a:extLst>
          </p:cNvPr>
          <p:cNvSpPr>
            <a:spLocks noGrp="1"/>
          </p:cNvSpPr>
          <p:nvPr>
            <p:ph type="title"/>
          </p:nvPr>
        </p:nvSpPr>
        <p:spPr>
          <a:xfrm>
            <a:off x="838200" y="365125"/>
            <a:ext cx="10991850" cy="1325563"/>
          </a:xfrm>
        </p:spPr>
        <p:txBody>
          <a:bodyPr>
            <a:normAutofit/>
          </a:bodyPr>
          <a:lstStyle/>
          <a:p>
            <a:r>
              <a:rPr lang="en-US" dirty="0"/>
              <a:t>Analyze Trends Over Time</a:t>
            </a:r>
          </a:p>
        </p:txBody>
      </p:sp>
      <p:sp>
        <p:nvSpPr>
          <p:cNvPr id="4" name="Footer Placeholder 1">
            <a:extLst>
              <a:ext uri="{FF2B5EF4-FFF2-40B4-BE49-F238E27FC236}">
                <a16:creationId xmlns:a16="http://schemas.microsoft.com/office/drawing/2014/main" id="{7DB99842-F089-4B69-960A-31D380C6AEE5}"/>
              </a:ext>
            </a:extLst>
          </p:cNvPr>
          <p:cNvSpPr>
            <a:spLocks noGrp="1"/>
          </p:cNvSpPr>
          <p:nvPr>
            <p:ph type="ftr" sz="quarter" idx="3"/>
          </p:nvPr>
        </p:nvSpPr>
        <p:spPr>
          <a:xfrm>
            <a:off x="838199" y="6263146"/>
            <a:ext cx="2229853" cy="310597"/>
          </a:xfrm>
          <a:prstGeom prst="rect">
            <a:avLst/>
          </a:prstGeom>
        </p:spPr>
        <p:txBody>
          <a:bodyPr anchor="ctr"/>
          <a:lstStyle>
            <a:defPPr>
              <a:defRPr lang="en-US"/>
            </a:defPPr>
            <a:lvl1pPr marL="0" algn="l" defTabSz="457200" rtl="0" eaLnBrk="1" latinLnBrk="0" hangingPunct="1">
              <a:defRPr sz="800" kern="1200">
                <a:solidFill>
                  <a:schemeClr val="bg1"/>
                </a:solidFill>
                <a:latin typeface="Open Sans" charset="0"/>
                <a:ea typeface="Open Sans" charset="0"/>
                <a:cs typeface="Open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800" b="0" i="0" u="none" strike="noStrike" kern="1200" cap="none" spc="0" normalizeH="0" baseline="0" noProof="0" dirty="0">
                <a:ln>
                  <a:noFill/>
                </a:ln>
                <a:solidFill>
                  <a:srgbClr val="2861FF"/>
                </a:solidFill>
                <a:effectLst/>
                <a:uLnTx/>
                <a:uFillTx/>
                <a:latin typeface="Open Sans" charset="0"/>
              </a:rPr>
              <a:t>CONFIDENTIAL  ⎸ DO NOT DISTRIBUTE</a:t>
            </a:r>
          </a:p>
        </p:txBody>
      </p:sp>
      <p:sp>
        <p:nvSpPr>
          <p:cNvPr id="5" name="Slide Number Placeholder 4">
            <a:extLst>
              <a:ext uri="{FF2B5EF4-FFF2-40B4-BE49-F238E27FC236}">
                <a16:creationId xmlns:a16="http://schemas.microsoft.com/office/drawing/2014/main" id="{EE86CEF5-3567-4E24-9960-6F99852DDD5B}"/>
              </a:ext>
            </a:extLst>
          </p:cNvPr>
          <p:cNvSpPr>
            <a:spLocks noGrp="1"/>
          </p:cNvSpPr>
          <p:nvPr>
            <p:ph type="sldNum" sz="quarter" idx="4"/>
          </p:nvPr>
        </p:nvSpPr>
        <p:spPr>
          <a:xfrm>
            <a:off x="5723766" y="6304711"/>
            <a:ext cx="744468" cy="310597"/>
          </a:xfrm>
          <a:prstGeom prst="rect">
            <a:avLst/>
          </a:prstGeom>
        </p:spPr>
        <p:txBody>
          <a:bodyPr anchor="ctr"/>
          <a:lstStyle>
            <a:defPPr>
              <a:defRPr lang="en-US"/>
            </a:defPPr>
            <a:lvl1pPr marL="0" algn="l" defTabSz="457200" rtl="0" eaLnBrk="1" latinLnBrk="0" hangingPunct="1">
              <a:defRPr sz="1050" kern="1200">
                <a:solidFill>
                  <a:schemeClr val="bg1"/>
                </a:solidFill>
                <a:latin typeface="Open Sans" charset="0"/>
                <a:ea typeface="Open Sans" charset="0"/>
                <a:cs typeface="Open Sans"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0"/>
              </a:spcBef>
              <a:spcAft>
                <a:spcPts val="0"/>
              </a:spcAft>
              <a:buClrTx/>
              <a:buSzTx/>
              <a:buFontTx/>
              <a:buNone/>
              <a:tabLst/>
              <a:defRPr/>
            </a:pPr>
            <a:fld id="{D57F1E4F-1CFF-5643-939E-217C01CDF565}" type="slidenum">
              <a:rPr kumimoji="0" lang="en-US" sz="1050" b="0" i="0" u="none" strike="noStrike" kern="1200" cap="none" spc="0" normalizeH="0" baseline="0" noProof="0" smtClean="0">
                <a:ln>
                  <a:noFill/>
                </a:ln>
                <a:solidFill>
                  <a:srgbClr val="2861FF"/>
                </a:solidFill>
                <a:effectLst/>
                <a:uLnTx/>
                <a:uFillTx/>
                <a:latin typeface="Open Sans" charset="0"/>
              </a:rPr>
              <a:pPr marL="0" marR="0" lvl="0" indent="0" algn="l" defTabSz="457200" rtl="0" eaLnBrk="1" fontAlgn="auto" latinLnBrk="0" hangingPunct="1">
                <a:lnSpc>
                  <a:spcPct val="100000"/>
                </a:lnSpc>
                <a:spcBef>
                  <a:spcPts val="0"/>
                </a:spcBef>
                <a:spcAft>
                  <a:spcPts val="0"/>
                </a:spcAft>
                <a:buClrTx/>
                <a:buSzTx/>
                <a:buFontTx/>
                <a:buNone/>
                <a:tabLst/>
                <a:defRPr/>
              </a:pPr>
              <a:t>27</a:t>
            </a:fld>
            <a:endParaRPr kumimoji="0" lang="en-US" sz="1050" b="0" i="0" u="none" strike="noStrike" kern="1200" cap="none" spc="0" normalizeH="0" baseline="0" noProof="0" dirty="0">
              <a:ln>
                <a:noFill/>
              </a:ln>
              <a:solidFill>
                <a:srgbClr val="2861FF"/>
              </a:solidFill>
              <a:effectLst/>
              <a:uLnTx/>
              <a:uFillTx/>
              <a:latin typeface="Open Sans" charset="0"/>
            </a:endParaRPr>
          </a:p>
        </p:txBody>
      </p:sp>
      <p:sp>
        <p:nvSpPr>
          <p:cNvPr id="8" name="TextBox 7">
            <a:extLst>
              <a:ext uri="{FF2B5EF4-FFF2-40B4-BE49-F238E27FC236}">
                <a16:creationId xmlns:a16="http://schemas.microsoft.com/office/drawing/2014/main" id="{42C0FB58-AB23-45F9-9BE9-1764EAEE6C7E}"/>
              </a:ext>
            </a:extLst>
          </p:cNvPr>
          <p:cNvSpPr txBox="1"/>
          <p:nvPr/>
        </p:nvSpPr>
        <p:spPr>
          <a:xfrm>
            <a:off x="1623892" y="2223322"/>
            <a:ext cx="2797561"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strike="noStrike" kern="1200" cap="none" spc="0" normalizeH="0" baseline="0" noProof="0" dirty="0">
                <a:ln>
                  <a:noFill/>
                </a:ln>
                <a:solidFill>
                  <a:srgbClr val="0E0033"/>
                </a:solidFill>
                <a:effectLst/>
                <a:uLnTx/>
                <a:uFillTx/>
                <a:latin typeface="Roboto" panose="02000000000000000000" pitchFamily="2" charset="0"/>
                <a:ea typeface="Roboto" panose="02000000000000000000" pitchFamily="2" charset="0"/>
                <a:cs typeface="Roboto" panose="02000000000000000000" pitchFamily="2" charset="0"/>
              </a:rPr>
              <a:t>Deployment Frequency</a:t>
            </a:r>
          </a:p>
        </p:txBody>
      </p:sp>
      <p:sp>
        <p:nvSpPr>
          <p:cNvPr id="9" name="TextBox 8">
            <a:extLst>
              <a:ext uri="{FF2B5EF4-FFF2-40B4-BE49-F238E27FC236}">
                <a16:creationId xmlns:a16="http://schemas.microsoft.com/office/drawing/2014/main" id="{A2B0E99A-D411-4F73-A384-D399CB1F742E}"/>
              </a:ext>
            </a:extLst>
          </p:cNvPr>
          <p:cNvSpPr txBox="1"/>
          <p:nvPr/>
        </p:nvSpPr>
        <p:spPr>
          <a:xfrm>
            <a:off x="3022672" y="3282113"/>
            <a:ext cx="2244525"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0E0033"/>
                </a:solidFill>
                <a:effectLst/>
                <a:uLnTx/>
                <a:uFillTx/>
                <a:latin typeface="Roboto Light" panose="02000000000000000000" pitchFamily="2" charset="0"/>
                <a:ea typeface="Roboto Light" panose="02000000000000000000" pitchFamily="2" charset="0"/>
                <a:cs typeface="Roboto Light" panose="02000000000000000000" pitchFamily="2" charset="0"/>
              </a:rPr>
              <a:t>deployments/month</a:t>
            </a:r>
          </a:p>
        </p:txBody>
      </p:sp>
      <p:sp>
        <p:nvSpPr>
          <p:cNvPr id="11" name="TextBox 10">
            <a:extLst>
              <a:ext uri="{FF2B5EF4-FFF2-40B4-BE49-F238E27FC236}">
                <a16:creationId xmlns:a16="http://schemas.microsoft.com/office/drawing/2014/main" id="{778C2616-0534-44CF-AB7C-3FF272ED1C8E}"/>
              </a:ext>
            </a:extLst>
          </p:cNvPr>
          <p:cNvSpPr txBox="1"/>
          <p:nvPr/>
        </p:nvSpPr>
        <p:spPr>
          <a:xfrm>
            <a:off x="814201" y="6049748"/>
            <a:ext cx="7065240" cy="276999"/>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200" i="1" u="none" strike="noStrike" kern="1200" cap="none" spc="0" normalizeH="0" baseline="30000" noProof="0" dirty="0">
                <a:ln>
                  <a:noFill/>
                </a:ln>
                <a:solidFill>
                  <a:srgbClr val="0E0033"/>
                </a:solidFill>
                <a:effectLst/>
                <a:uLnTx/>
                <a:uFillTx/>
                <a:latin typeface="Roboto Thin" panose="02000000000000000000" pitchFamily="2" charset="0"/>
                <a:ea typeface="Roboto Thin" panose="02000000000000000000" pitchFamily="2" charset="0"/>
                <a:cs typeface="Roboto Thin" panose="02000000000000000000" pitchFamily="2" charset="0"/>
              </a:rPr>
              <a:t>1</a:t>
            </a:r>
            <a:r>
              <a:rPr kumimoji="0" lang="en-US" sz="1200" i="1" u="none" strike="noStrike" kern="1200" cap="none" spc="0" normalizeH="0" baseline="0" noProof="0" dirty="0">
                <a:ln>
                  <a:noFill/>
                </a:ln>
                <a:solidFill>
                  <a:srgbClr val="0E0033"/>
                </a:solidFill>
                <a:effectLst/>
                <a:uLnTx/>
                <a:uFillTx/>
                <a:latin typeface="Roboto Thin" panose="02000000000000000000" pitchFamily="2" charset="0"/>
                <a:ea typeface="Roboto Thin" panose="02000000000000000000" pitchFamily="2" charset="0"/>
                <a:cs typeface="Roboto Thin" panose="02000000000000000000" pitchFamily="2" charset="0"/>
              </a:rPr>
              <a:t>substituting WIP reduction for MTTR as recovery is not directly related to deployment performance.</a:t>
            </a:r>
          </a:p>
        </p:txBody>
      </p:sp>
      <p:sp>
        <p:nvSpPr>
          <p:cNvPr id="12" name="TextBox 11">
            <a:extLst>
              <a:ext uri="{FF2B5EF4-FFF2-40B4-BE49-F238E27FC236}">
                <a16:creationId xmlns:a16="http://schemas.microsoft.com/office/drawing/2014/main" id="{BC1E0FE2-D687-4E6A-A3B0-8BEFF2F6A68B}"/>
              </a:ext>
            </a:extLst>
          </p:cNvPr>
          <p:cNvSpPr txBox="1"/>
          <p:nvPr/>
        </p:nvSpPr>
        <p:spPr>
          <a:xfrm>
            <a:off x="6334125" y="2213651"/>
            <a:ext cx="2593980"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strike="noStrike" kern="1200" cap="none" spc="0" normalizeH="0" baseline="0" noProof="0" dirty="0">
                <a:ln>
                  <a:noFill/>
                </a:ln>
                <a:solidFill>
                  <a:srgbClr val="0E0033"/>
                </a:solidFill>
                <a:effectLst/>
                <a:uLnTx/>
                <a:uFillTx/>
                <a:latin typeface="Roboto" panose="02000000000000000000" pitchFamily="2" charset="0"/>
                <a:ea typeface="Roboto" panose="02000000000000000000" pitchFamily="2" charset="0"/>
                <a:cs typeface="Roboto" panose="02000000000000000000" pitchFamily="2" charset="0"/>
              </a:rPr>
              <a:t>Lead Time Reduction</a:t>
            </a:r>
          </a:p>
        </p:txBody>
      </p:sp>
      <p:sp>
        <p:nvSpPr>
          <p:cNvPr id="13" name="TextBox 12">
            <a:extLst>
              <a:ext uri="{FF2B5EF4-FFF2-40B4-BE49-F238E27FC236}">
                <a16:creationId xmlns:a16="http://schemas.microsoft.com/office/drawing/2014/main" id="{4719750B-2046-40C6-A069-8B8ED9B56C5E}"/>
              </a:ext>
            </a:extLst>
          </p:cNvPr>
          <p:cNvSpPr txBox="1"/>
          <p:nvPr/>
        </p:nvSpPr>
        <p:spPr>
          <a:xfrm>
            <a:off x="1678180" y="4161088"/>
            <a:ext cx="2468946"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strike="noStrike" kern="1200" cap="none" spc="0" normalizeH="0" baseline="0" noProof="0" dirty="0">
                <a:ln>
                  <a:noFill/>
                </a:ln>
                <a:solidFill>
                  <a:srgbClr val="0E0033"/>
                </a:solidFill>
                <a:effectLst/>
                <a:uLnTx/>
                <a:uFillTx/>
                <a:latin typeface="Roboto" panose="02000000000000000000" pitchFamily="2" charset="0"/>
                <a:ea typeface="Roboto" panose="02000000000000000000" pitchFamily="2" charset="0"/>
                <a:cs typeface="Roboto" panose="02000000000000000000" pitchFamily="2" charset="0"/>
              </a:rPr>
              <a:t>Change Failure Rate</a:t>
            </a:r>
          </a:p>
        </p:txBody>
      </p:sp>
      <p:sp>
        <p:nvSpPr>
          <p:cNvPr id="14" name="TextBox 13">
            <a:extLst>
              <a:ext uri="{FF2B5EF4-FFF2-40B4-BE49-F238E27FC236}">
                <a16:creationId xmlns:a16="http://schemas.microsoft.com/office/drawing/2014/main" id="{A81EA0B1-8196-47CF-B774-0BC6229EF976}"/>
              </a:ext>
            </a:extLst>
          </p:cNvPr>
          <p:cNvSpPr txBox="1"/>
          <p:nvPr/>
        </p:nvSpPr>
        <p:spPr>
          <a:xfrm>
            <a:off x="6377609" y="4157071"/>
            <a:ext cx="1856598" cy="40011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000" dirty="0">
                <a:solidFill>
                  <a:srgbClr val="0E0033"/>
                </a:solidFill>
                <a:latin typeface="Roboto" panose="02000000000000000000" pitchFamily="2" charset="0"/>
                <a:ea typeface="Roboto" panose="02000000000000000000" pitchFamily="2" charset="0"/>
                <a:cs typeface="Roboto" panose="02000000000000000000" pitchFamily="2" charset="0"/>
              </a:rPr>
              <a:t>WIP Reduction</a:t>
            </a:r>
          </a:p>
        </p:txBody>
      </p:sp>
      <p:sp>
        <p:nvSpPr>
          <p:cNvPr id="15" name="TextBox 14">
            <a:extLst>
              <a:ext uri="{FF2B5EF4-FFF2-40B4-BE49-F238E27FC236}">
                <a16:creationId xmlns:a16="http://schemas.microsoft.com/office/drawing/2014/main" id="{9C71A00F-62BB-483D-A5B0-D291CB0880F5}"/>
              </a:ext>
            </a:extLst>
          </p:cNvPr>
          <p:cNvSpPr txBox="1"/>
          <p:nvPr/>
        </p:nvSpPr>
        <p:spPr>
          <a:xfrm>
            <a:off x="6902643" y="2623432"/>
            <a:ext cx="1532792"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w="9525">
                  <a:noFill/>
                  <a:prstDash val="solid"/>
                </a:ln>
                <a:solidFill>
                  <a:schemeClr val="accent3"/>
                </a:solidFill>
                <a:effectLst>
                  <a:outerShdw blurRad="12700" dist="38100" dir="2700000" algn="tl" rotWithShape="0">
                    <a:srgbClr val="FFFFFF">
                      <a:lumMod val="50000"/>
                    </a:srgbClr>
                  </a:outerShdw>
                </a:effectLst>
                <a:uLnTx/>
                <a:uFillTx/>
                <a:latin typeface="Calibri" panose="020F0502020204030204"/>
                <a:ea typeface="+mn-ea"/>
                <a:cs typeface="+mn-cs"/>
              </a:rPr>
              <a:t>95</a:t>
            </a:r>
            <a:r>
              <a:rPr kumimoji="0" lang="en-US" sz="4400" b="1" i="0" u="none" strike="noStrike" kern="1200" cap="none" spc="0" normalizeH="0" baseline="0" noProof="0" dirty="0">
                <a:ln w="9525">
                  <a:noFill/>
                  <a:prstDash val="solid"/>
                </a:ln>
                <a:solidFill>
                  <a:schemeClr val="accent3"/>
                </a:solidFill>
                <a:effectLst>
                  <a:outerShdw blurRad="12700" dist="38100" dir="2700000" algn="tl" rotWithShape="0">
                    <a:srgbClr val="FFFFFF">
                      <a:lumMod val="50000"/>
                    </a:srgbClr>
                  </a:outerShdw>
                </a:effectLst>
                <a:uLnTx/>
                <a:uFillTx/>
                <a:latin typeface="Calibri" panose="020F0502020204030204"/>
                <a:ea typeface="+mn-ea"/>
                <a:cs typeface="+mn-cs"/>
              </a:rPr>
              <a:t>%</a:t>
            </a:r>
          </a:p>
        </p:txBody>
      </p:sp>
      <p:sp>
        <p:nvSpPr>
          <p:cNvPr id="16" name="TextBox 15">
            <a:extLst>
              <a:ext uri="{FF2B5EF4-FFF2-40B4-BE49-F238E27FC236}">
                <a16:creationId xmlns:a16="http://schemas.microsoft.com/office/drawing/2014/main" id="{4D9EF24C-5C28-4A89-B926-59CDFD448639}"/>
              </a:ext>
            </a:extLst>
          </p:cNvPr>
          <p:cNvSpPr txBox="1"/>
          <p:nvPr/>
        </p:nvSpPr>
        <p:spPr>
          <a:xfrm>
            <a:off x="8350124" y="3254052"/>
            <a:ext cx="1936749"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u="none" strike="noStrike" kern="1200" cap="none" spc="0" normalizeH="0" baseline="0" noProof="0" dirty="0">
                <a:ln>
                  <a:noFill/>
                </a:ln>
                <a:solidFill>
                  <a:srgbClr val="0E0033"/>
                </a:solidFill>
                <a:effectLst/>
                <a:uLnTx/>
                <a:uFillTx/>
                <a:latin typeface="Roboto Light" panose="02000000000000000000" pitchFamily="2" charset="0"/>
                <a:ea typeface="Roboto Light" panose="02000000000000000000" pitchFamily="2" charset="0"/>
                <a:cs typeface="Roboto Light" panose="02000000000000000000" pitchFamily="2" charset="0"/>
              </a:rPr>
              <a:t>delays eliminated</a:t>
            </a:r>
          </a:p>
        </p:txBody>
      </p:sp>
      <p:sp>
        <p:nvSpPr>
          <p:cNvPr id="18" name="TextBox 17">
            <a:extLst>
              <a:ext uri="{FF2B5EF4-FFF2-40B4-BE49-F238E27FC236}">
                <a16:creationId xmlns:a16="http://schemas.microsoft.com/office/drawing/2014/main" id="{FD719B5C-F6D0-4890-89CB-281DC3EA8150}"/>
              </a:ext>
            </a:extLst>
          </p:cNvPr>
          <p:cNvSpPr txBox="1"/>
          <p:nvPr/>
        </p:nvSpPr>
        <p:spPr>
          <a:xfrm>
            <a:off x="6829108" y="4698776"/>
            <a:ext cx="1659429"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w="9525">
                  <a:noFill/>
                  <a:prstDash val="solid"/>
                </a:ln>
                <a:solidFill>
                  <a:srgbClr val="283493"/>
                </a:solidFill>
                <a:effectLst>
                  <a:outerShdw blurRad="12700" dist="38100" dir="2700000" algn="tl" rotWithShape="0">
                    <a:srgbClr val="FFFFFF">
                      <a:lumMod val="50000"/>
                    </a:srgbClr>
                  </a:outerShdw>
                </a:effectLst>
                <a:uLnTx/>
                <a:uFillTx/>
                <a:latin typeface="Roboto" panose="02000000000000000000" pitchFamily="2" charset="0"/>
                <a:ea typeface="Roboto" panose="02000000000000000000" pitchFamily="2" charset="0"/>
                <a:cs typeface="Roboto" panose="02000000000000000000" pitchFamily="2" charset="0"/>
              </a:rPr>
              <a:t>66</a:t>
            </a:r>
            <a:r>
              <a:rPr kumimoji="0" lang="en-US" sz="4400" b="1" i="0" u="none" strike="noStrike" kern="1200" cap="none" spc="0" normalizeH="0" baseline="0" noProof="0" dirty="0">
                <a:ln w="9525">
                  <a:noFill/>
                  <a:prstDash val="solid"/>
                </a:ln>
                <a:solidFill>
                  <a:srgbClr val="283493"/>
                </a:solidFill>
                <a:effectLst>
                  <a:outerShdw blurRad="12700" dist="38100" dir="2700000" algn="tl" rotWithShape="0">
                    <a:srgbClr val="FFFFFF">
                      <a:lumMod val="50000"/>
                    </a:srgbClr>
                  </a:outerShdw>
                </a:effectLst>
                <a:uLnTx/>
                <a:uFillTx/>
                <a:latin typeface="Roboto" panose="02000000000000000000" pitchFamily="2" charset="0"/>
                <a:ea typeface="Roboto" panose="02000000000000000000" pitchFamily="2" charset="0"/>
                <a:cs typeface="Roboto" panose="02000000000000000000" pitchFamily="2" charset="0"/>
              </a:rPr>
              <a:t>%</a:t>
            </a:r>
          </a:p>
        </p:txBody>
      </p:sp>
      <p:sp>
        <p:nvSpPr>
          <p:cNvPr id="19" name="TextBox 18">
            <a:extLst>
              <a:ext uri="{FF2B5EF4-FFF2-40B4-BE49-F238E27FC236}">
                <a16:creationId xmlns:a16="http://schemas.microsoft.com/office/drawing/2014/main" id="{22A7AB42-5EBF-45B9-9312-71717C2BCA5D}"/>
              </a:ext>
            </a:extLst>
          </p:cNvPr>
          <p:cNvSpPr txBox="1"/>
          <p:nvPr/>
        </p:nvSpPr>
        <p:spPr>
          <a:xfrm>
            <a:off x="8350189" y="5324325"/>
            <a:ext cx="2324675" cy="369332"/>
          </a:xfrm>
          <a:prstGeom prst="rect">
            <a:avLst/>
          </a:prstGeom>
          <a:noFill/>
        </p:spPr>
        <p:txBody>
          <a:bodyPr wrap="non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dirty="0">
                <a:solidFill>
                  <a:srgbClr val="0E0033"/>
                </a:solidFill>
                <a:latin typeface="Roboto Light" panose="02000000000000000000" pitchFamily="2" charset="0"/>
                <a:ea typeface="Roboto Light" panose="02000000000000000000" pitchFamily="2" charset="0"/>
                <a:cs typeface="Roboto Light" panose="02000000000000000000" pitchFamily="2" charset="0"/>
              </a:rPr>
              <a:t>changes</a:t>
            </a:r>
            <a:r>
              <a:rPr kumimoji="0" lang="en-US" sz="1800" u="none" strike="noStrike" kern="1200" cap="none" spc="0" normalizeH="0" baseline="0" noProof="0" dirty="0">
                <a:ln>
                  <a:noFill/>
                </a:ln>
                <a:solidFill>
                  <a:srgbClr val="0E0033"/>
                </a:solidFill>
                <a:effectLst/>
                <a:uLnTx/>
                <a:uFillTx/>
                <a:latin typeface="Roboto Light" panose="02000000000000000000" pitchFamily="2" charset="0"/>
                <a:ea typeface="Roboto Light" panose="02000000000000000000" pitchFamily="2" charset="0"/>
                <a:cs typeface="Roboto Light" panose="02000000000000000000" pitchFamily="2" charset="0"/>
              </a:rPr>
              <a:t>/deployment</a:t>
            </a:r>
          </a:p>
        </p:txBody>
      </p:sp>
      <p:sp>
        <p:nvSpPr>
          <p:cNvPr id="10" name="TextBox 9">
            <a:extLst>
              <a:ext uri="{FF2B5EF4-FFF2-40B4-BE49-F238E27FC236}">
                <a16:creationId xmlns:a16="http://schemas.microsoft.com/office/drawing/2014/main" id="{A5C78B71-4C9D-400C-AB8B-23225F0F0367}"/>
              </a:ext>
            </a:extLst>
          </p:cNvPr>
          <p:cNvSpPr txBox="1"/>
          <p:nvPr/>
        </p:nvSpPr>
        <p:spPr>
          <a:xfrm>
            <a:off x="2132670" y="2633476"/>
            <a:ext cx="1465127" cy="1217453"/>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7200" b="1" dirty="0">
                <a:ln w="9525">
                  <a:noFill/>
                  <a:prstDash val="solid"/>
                </a:ln>
                <a:solidFill>
                  <a:schemeClr val="accent3"/>
                </a:solidFill>
                <a:effectLst>
                  <a:outerShdw blurRad="12700" dist="38100" dir="2700000" algn="tl" rotWithShape="0">
                    <a:srgbClr val="FFFFFF">
                      <a:lumMod val="50000"/>
                    </a:srgbClr>
                  </a:outerShdw>
                </a:effectLst>
                <a:latin typeface="Roboto Black" panose="02000000000000000000" pitchFamily="2" charset="0"/>
                <a:ea typeface="Roboto Black" panose="02000000000000000000" pitchFamily="2" charset="0"/>
                <a:cs typeface="Roboto Black" panose="02000000000000000000" pitchFamily="2" charset="0"/>
              </a:rPr>
              <a:t>3</a:t>
            </a:r>
            <a:r>
              <a:rPr lang="en-US" sz="4400" b="1" dirty="0">
                <a:ln w="9525">
                  <a:noFill/>
                  <a:prstDash val="solid"/>
                </a:ln>
                <a:solidFill>
                  <a:schemeClr val="accent3"/>
                </a:solidFill>
                <a:effectLst>
                  <a:outerShdw blurRad="12700" dist="38100" dir="2700000" algn="tl" rotWithShape="0">
                    <a:srgbClr val="FFFFFF">
                      <a:lumMod val="50000"/>
                    </a:srgbClr>
                  </a:outerShdw>
                </a:effectLst>
                <a:latin typeface="Roboto Black" panose="02000000000000000000" pitchFamily="2" charset="0"/>
                <a:ea typeface="Roboto Black" panose="02000000000000000000" pitchFamily="2" charset="0"/>
                <a:cs typeface="Roboto Black" panose="02000000000000000000" pitchFamily="2" charset="0"/>
              </a:rPr>
              <a:t>x</a:t>
            </a:r>
            <a:endParaRPr kumimoji="0" lang="en-US" sz="4400" b="1" u="none" strike="noStrike" kern="1200" cap="none" spc="0" normalizeH="0" baseline="0" noProof="0" dirty="0">
              <a:ln w="9525">
                <a:noFill/>
                <a:prstDash val="solid"/>
              </a:ln>
              <a:solidFill>
                <a:schemeClr val="accent3"/>
              </a:solidFill>
              <a:effectLst>
                <a:outerShdw blurRad="12700" dist="38100" dir="2700000" algn="tl" rotWithShape="0">
                  <a:srgbClr val="FFFFFF">
                    <a:lumMod val="50000"/>
                  </a:srgbClr>
                </a:outerShdw>
              </a:effectLst>
              <a:uLnTx/>
              <a:uFillTx/>
              <a:latin typeface="Roboto Black" panose="02000000000000000000" pitchFamily="2" charset="0"/>
              <a:ea typeface="Roboto Black" panose="02000000000000000000" pitchFamily="2" charset="0"/>
              <a:cs typeface="Roboto Black" panose="02000000000000000000" pitchFamily="2" charset="0"/>
            </a:endParaRPr>
          </a:p>
        </p:txBody>
      </p:sp>
      <p:sp>
        <p:nvSpPr>
          <p:cNvPr id="24" name="Down Arrow 23">
            <a:extLst>
              <a:ext uri="{FF2B5EF4-FFF2-40B4-BE49-F238E27FC236}">
                <a16:creationId xmlns:a16="http://schemas.microsoft.com/office/drawing/2014/main" id="{A714A803-81F6-4A42-8282-31026C640C92}"/>
              </a:ext>
            </a:extLst>
          </p:cNvPr>
          <p:cNvSpPr/>
          <p:nvPr/>
        </p:nvSpPr>
        <p:spPr>
          <a:xfrm rot="10800000">
            <a:off x="1678180" y="2702014"/>
            <a:ext cx="451499" cy="898447"/>
          </a:xfrm>
          <a:prstGeom prst="downArrow">
            <a:avLst/>
          </a:prstGeom>
          <a:solidFill>
            <a:schemeClr val="accent6"/>
          </a:solidFill>
          <a:ln>
            <a:noFill/>
          </a:ln>
          <a:effectLst>
            <a:outerShdw blurRad="50800" dist="38100" dir="2700000" algn="tl"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5" name="TextBox 24">
            <a:extLst>
              <a:ext uri="{FF2B5EF4-FFF2-40B4-BE49-F238E27FC236}">
                <a16:creationId xmlns:a16="http://schemas.microsoft.com/office/drawing/2014/main" id="{07BDE36D-2ECE-4A4D-855D-A9919AFC9CB1}"/>
              </a:ext>
            </a:extLst>
          </p:cNvPr>
          <p:cNvSpPr txBox="1"/>
          <p:nvPr/>
        </p:nvSpPr>
        <p:spPr>
          <a:xfrm>
            <a:off x="3518205" y="5324325"/>
            <a:ext cx="1534394" cy="369332"/>
          </a:xfrm>
          <a:prstGeom prst="rect">
            <a:avLst/>
          </a:prstGeom>
          <a:noFill/>
        </p:spPr>
        <p:txBody>
          <a:bodyPr wrap="none" rtlCol="0">
            <a:spAutoFit/>
          </a:bodyPr>
          <a:lstStyle/>
          <a:p>
            <a:r>
              <a:rPr lang="en-US" dirty="0">
                <a:solidFill>
                  <a:srgbClr val="0E0033"/>
                </a:solidFill>
                <a:latin typeface="Roboto Light" panose="02000000000000000000" pitchFamily="2" charset="0"/>
                <a:ea typeface="Roboto Light" panose="02000000000000000000" pitchFamily="2" charset="0"/>
                <a:cs typeface="Roboto Light" panose="02000000000000000000" pitchFamily="2" charset="0"/>
              </a:rPr>
              <a:t>errors/month</a:t>
            </a:r>
            <a:endParaRPr lang="en-US" dirty="0"/>
          </a:p>
        </p:txBody>
      </p:sp>
      <p:sp>
        <p:nvSpPr>
          <p:cNvPr id="26" name="Down Arrow 25">
            <a:extLst>
              <a:ext uri="{FF2B5EF4-FFF2-40B4-BE49-F238E27FC236}">
                <a16:creationId xmlns:a16="http://schemas.microsoft.com/office/drawing/2014/main" id="{8B828D48-C489-F34B-B1E6-DE10F9CC6A72}"/>
              </a:ext>
            </a:extLst>
          </p:cNvPr>
          <p:cNvSpPr/>
          <p:nvPr/>
        </p:nvSpPr>
        <p:spPr>
          <a:xfrm>
            <a:off x="6377609" y="2747697"/>
            <a:ext cx="451499" cy="835414"/>
          </a:xfrm>
          <a:prstGeom prst="downArrow">
            <a:avLst/>
          </a:prstGeom>
          <a:solidFill>
            <a:schemeClr val="accent6"/>
          </a:solidFill>
          <a:ln>
            <a:noFill/>
          </a:ln>
          <a:effectLst>
            <a:outerShdw blurRad="50800" dist="381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28" name="TextBox 27">
            <a:extLst>
              <a:ext uri="{FF2B5EF4-FFF2-40B4-BE49-F238E27FC236}">
                <a16:creationId xmlns:a16="http://schemas.microsoft.com/office/drawing/2014/main" id="{886575E0-F9F2-1145-9963-96F88096D3B2}"/>
              </a:ext>
            </a:extLst>
          </p:cNvPr>
          <p:cNvSpPr txBox="1"/>
          <p:nvPr/>
        </p:nvSpPr>
        <p:spPr>
          <a:xfrm>
            <a:off x="859021" y="1453450"/>
            <a:ext cx="7343312" cy="369332"/>
          </a:xfrm>
          <a:prstGeom prst="rect">
            <a:avLst/>
          </a:prstGeom>
          <a:noFill/>
        </p:spPr>
        <p:txBody>
          <a:bodyPr wrap="square" rtlCol="0">
            <a:spAutoFit/>
          </a:bodyPr>
          <a:lstStyle/>
          <a:p>
            <a:r>
              <a:rPr lang="en-US" dirty="0">
                <a:solidFill>
                  <a:srgbClr val="0E0033"/>
                </a:solidFill>
                <a:latin typeface="Roboto Thin" panose="02000000000000000000" pitchFamily="2" charset="0"/>
                <a:ea typeface="Roboto Thin" panose="02000000000000000000" pitchFamily="2" charset="0"/>
                <a:cs typeface="Roboto Thin" panose="02000000000000000000" pitchFamily="2" charset="0"/>
              </a:rPr>
              <a:t>Averages from actual customer data using DORA KPI metrics</a:t>
            </a:r>
            <a:r>
              <a:rPr lang="en-US" baseline="30000" dirty="0">
                <a:solidFill>
                  <a:srgbClr val="0E0033"/>
                </a:solidFill>
                <a:latin typeface="Roboto Thin" panose="02000000000000000000" pitchFamily="2" charset="0"/>
                <a:ea typeface="Roboto Thin" panose="02000000000000000000" pitchFamily="2" charset="0"/>
                <a:cs typeface="Roboto Thin" panose="02000000000000000000" pitchFamily="2" charset="0"/>
              </a:rPr>
              <a:t>1</a:t>
            </a:r>
            <a:r>
              <a:rPr lang="en-US" sz="1000" i="1" dirty="0">
                <a:solidFill>
                  <a:srgbClr val="0E0033"/>
                </a:solidFill>
                <a:latin typeface="Roboto Thin" panose="02000000000000000000" pitchFamily="2" charset="0"/>
                <a:ea typeface="Roboto Thin" panose="02000000000000000000" pitchFamily="2" charset="0"/>
                <a:cs typeface="Roboto Thin" panose="02000000000000000000" pitchFamily="2" charset="0"/>
              </a:rPr>
              <a:t>.</a:t>
            </a:r>
            <a:endParaRPr lang="en-US" dirty="0"/>
          </a:p>
        </p:txBody>
      </p:sp>
      <p:sp>
        <p:nvSpPr>
          <p:cNvPr id="31" name="TextBox 30">
            <a:extLst>
              <a:ext uri="{FF2B5EF4-FFF2-40B4-BE49-F238E27FC236}">
                <a16:creationId xmlns:a16="http://schemas.microsoft.com/office/drawing/2014/main" id="{90B72CC8-F654-0848-99ED-315E83631776}"/>
              </a:ext>
            </a:extLst>
          </p:cNvPr>
          <p:cNvSpPr txBox="1"/>
          <p:nvPr/>
        </p:nvSpPr>
        <p:spPr>
          <a:xfrm>
            <a:off x="2098837" y="4655678"/>
            <a:ext cx="1532792" cy="1200329"/>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w="9525">
                  <a:noFill/>
                  <a:prstDash val="solid"/>
                </a:ln>
                <a:solidFill>
                  <a:schemeClr val="accent3"/>
                </a:solidFill>
                <a:effectLst>
                  <a:outerShdw blurRad="12700" dist="38100" dir="2700000" algn="tl" rotWithShape="0">
                    <a:srgbClr val="FFFFFF">
                      <a:lumMod val="50000"/>
                    </a:srgbClr>
                  </a:outerShdw>
                </a:effectLst>
                <a:uLnTx/>
                <a:uFillTx/>
                <a:latin typeface="Calibri" panose="020F0502020204030204"/>
                <a:ea typeface="+mn-ea"/>
                <a:cs typeface="+mn-cs"/>
              </a:rPr>
              <a:t>94</a:t>
            </a:r>
            <a:r>
              <a:rPr kumimoji="0" lang="en-US" sz="4400" b="1" i="0" u="none" strike="noStrike" kern="1200" cap="none" spc="0" normalizeH="0" baseline="0" noProof="0" dirty="0">
                <a:ln w="9525">
                  <a:noFill/>
                  <a:prstDash val="solid"/>
                </a:ln>
                <a:solidFill>
                  <a:schemeClr val="accent3"/>
                </a:solidFill>
                <a:effectLst>
                  <a:outerShdw blurRad="12700" dist="38100" dir="2700000" algn="tl" rotWithShape="0">
                    <a:srgbClr val="FFFFFF">
                      <a:lumMod val="50000"/>
                    </a:srgbClr>
                  </a:outerShdw>
                </a:effectLst>
                <a:uLnTx/>
                <a:uFillTx/>
                <a:latin typeface="Calibri" panose="020F0502020204030204"/>
                <a:ea typeface="+mn-ea"/>
                <a:cs typeface="+mn-cs"/>
              </a:rPr>
              <a:t>%</a:t>
            </a:r>
          </a:p>
        </p:txBody>
      </p:sp>
      <p:sp>
        <p:nvSpPr>
          <p:cNvPr id="32" name="Down Arrow 31">
            <a:extLst>
              <a:ext uri="{FF2B5EF4-FFF2-40B4-BE49-F238E27FC236}">
                <a16:creationId xmlns:a16="http://schemas.microsoft.com/office/drawing/2014/main" id="{473D3BAC-FE9C-1544-A536-8210ED4F56C8}"/>
              </a:ext>
            </a:extLst>
          </p:cNvPr>
          <p:cNvSpPr/>
          <p:nvPr/>
        </p:nvSpPr>
        <p:spPr>
          <a:xfrm>
            <a:off x="1678180" y="4740304"/>
            <a:ext cx="451499" cy="835414"/>
          </a:xfrm>
          <a:prstGeom prst="downArrow">
            <a:avLst/>
          </a:prstGeom>
          <a:solidFill>
            <a:schemeClr val="accent6"/>
          </a:solidFill>
          <a:ln>
            <a:noFill/>
          </a:ln>
          <a:effectLst>
            <a:outerShdw blurRad="50800" dist="38100" dir="2700000" algn="tl" rotWithShape="0">
              <a:prstClr val="black">
                <a:alpha val="7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
        <p:nvSpPr>
          <p:cNvPr id="33" name="Down Arrow 32">
            <a:extLst>
              <a:ext uri="{FF2B5EF4-FFF2-40B4-BE49-F238E27FC236}">
                <a16:creationId xmlns:a16="http://schemas.microsoft.com/office/drawing/2014/main" id="{451CA912-F310-624F-A6B6-FB079DB7AEEA}"/>
              </a:ext>
            </a:extLst>
          </p:cNvPr>
          <p:cNvSpPr/>
          <p:nvPr/>
        </p:nvSpPr>
        <p:spPr>
          <a:xfrm>
            <a:off x="6382459" y="4677423"/>
            <a:ext cx="451499" cy="898447"/>
          </a:xfrm>
          <a:prstGeom prst="downArrow">
            <a:avLst/>
          </a:prstGeom>
          <a:solidFill>
            <a:schemeClr val="accent6"/>
          </a:solidFill>
          <a:ln>
            <a:noFill/>
          </a:ln>
          <a:effectLst>
            <a:outerShdw blurRad="50800" dist="38100" dir="2700000" algn="tl" rotWithShape="0">
              <a:prstClr val="black">
                <a:alpha val="7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solidFill>
            </a:endParaRPr>
          </a:p>
        </p:txBody>
      </p:sp>
    </p:spTree>
    <p:extLst>
      <p:ext uri="{BB962C8B-B14F-4D97-AF65-F5344CB8AC3E}">
        <p14:creationId xmlns:p14="http://schemas.microsoft.com/office/powerpoint/2010/main" val="35168404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47993-1782-40E3-8257-C04AD6BCDF6C}"/>
              </a:ext>
            </a:extLst>
          </p:cNvPr>
          <p:cNvSpPr>
            <a:spLocks noGrp="1"/>
          </p:cNvSpPr>
          <p:nvPr>
            <p:ph type="title"/>
          </p:nvPr>
        </p:nvSpPr>
        <p:spPr/>
        <p:txBody>
          <a:bodyPr/>
          <a:lstStyle/>
          <a:p>
            <a:r>
              <a:rPr lang="en-US" dirty="0"/>
              <a:t>Precise Control</a:t>
            </a:r>
          </a:p>
        </p:txBody>
      </p:sp>
      <p:sp>
        <p:nvSpPr>
          <p:cNvPr id="3" name="Content Placeholder 2">
            <a:extLst>
              <a:ext uri="{FF2B5EF4-FFF2-40B4-BE49-F238E27FC236}">
                <a16:creationId xmlns:a16="http://schemas.microsoft.com/office/drawing/2014/main" id="{D4E81822-C418-42C4-BEE3-6BB7FBD61CBD}"/>
              </a:ext>
            </a:extLst>
          </p:cNvPr>
          <p:cNvSpPr>
            <a:spLocks noGrp="1"/>
          </p:cNvSpPr>
          <p:nvPr>
            <p:ph sz="quarter" idx="12"/>
          </p:nvPr>
        </p:nvSpPr>
        <p:spPr>
          <a:xfrm>
            <a:off x="838201" y="1828800"/>
            <a:ext cx="6256662" cy="4252332"/>
          </a:xfrm>
        </p:spPr>
        <p:txBody>
          <a:bodyPr anchor="ctr" anchorCtr="0">
            <a:normAutofit/>
          </a:bodyPr>
          <a:lstStyle/>
          <a:p>
            <a:r>
              <a:rPr lang="en-US" b="0" i="0" dirty="0">
                <a:solidFill>
                  <a:schemeClr val="tx1"/>
                </a:solidFill>
                <a:effectLst/>
                <a:latin typeface="Playfair Display"/>
              </a:rPr>
              <a:t>Ability to make very fine adjustments</a:t>
            </a:r>
          </a:p>
          <a:p>
            <a:pPr lvl="1"/>
            <a:endParaRPr lang="en-US" sz="2400" b="0" i="0" dirty="0">
              <a:solidFill>
                <a:schemeClr val="tx1"/>
              </a:solidFill>
              <a:effectLst/>
              <a:latin typeface="Playfair Display"/>
            </a:endParaRPr>
          </a:p>
          <a:p>
            <a:r>
              <a:rPr lang="en-US" b="0" i="0" dirty="0">
                <a:solidFill>
                  <a:schemeClr val="tx1"/>
                </a:solidFill>
                <a:effectLst/>
                <a:latin typeface="Playfair Display"/>
              </a:rPr>
              <a:t>Avoid large ‘swerves’</a:t>
            </a:r>
          </a:p>
          <a:p>
            <a:pPr lvl="1"/>
            <a:endParaRPr lang="en-US" sz="2400" b="0" i="0" dirty="0">
              <a:solidFill>
                <a:schemeClr val="tx1"/>
              </a:solidFill>
              <a:effectLst/>
              <a:latin typeface="Playfair Display"/>
            </a:endParaRPr>
          </a:p>
          <a:p>
            <a:r>
              <a:rPr lang="en-US" b="0" i="0" dirty="0">
                <a:solidFill>
                  <a:schemeClr val="tx1"/>
                </a:solidFill>
                <a:effectLst/>
                <a:latin typeface="Playfair Display"/>
              </a:rPr>
              <a:t>Small errors compound quickly at speed</a:t>
            </a:r>
          </a:p>
          <a:p>
            <a:pPr lvl="1"/>
            <a:endParaRPr lang="en-US" sz="2400" b="0" i="0" dirty="0">
              <a:solidFill>
                <a:schemeClr val="tx1"/>
              </a:solidFill>
              <a:effectLst/>
              <a:latin typeface="Playfair Display"/>
            </a:endParaRPr>
          </a:p>
          <a:p>
            <a:r>
              <a:rPr lang="en-US" dirty="0">
                <a:solidFill>
                  <a:schemeClr val="tx1"/>
                </a:solidFill>
                <a:latin typeface="Playfair Display"/>
              </a:rPr>
              <a:t>Constantly adjust toward expected outcomes</a:t>
            </a:r>
          </a:p>
        </p:txBody>
      </p:sp>
      <p:pic>
        <p:nvPicPr>
          <p:cNvPr id="2050" name="Picture 2" descr="The 5 Most Accurate Watch Movements of All Time | LIV Watches">
            <a:extLst>
              <a:ext uri="{FF2B5EF4-FFF2-40B4-BE49-F238E27FC236}">
                <a16:creationId xmlns:a16="http://schemas.microsoft.com/office/drawing/2014/main" id="{EEEFAABF-3637-443F-ADA6-45BB19690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3249" y="1894490"/>
            <a:ext cx="4820367" cy="3605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451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DD7FF-2121-4781-AC03-25D294F091DE}"/>
              </a:ext>
            </a:extLst>
          </p:cNvPr>
          <p:cNvSpPr>
            <a:spLocks noGrp="1"/>
          </p:cNvSpPr>
          <p:nvPr>
            <p:ph type="title"/>
          </p:nvPr>
        </p:nvSpPr>
        <p:spPr/>
        <p:txBody>
          <a:bodyPr/>
          <a:lstStyle/>
          <a:p>
            <a:r>
              <a:rPr lang="en-US" dirty="0"/>
              <a:t>Precise Control</a:t>
            </a:r>
          </a:p>
        </p:txBody>
      </p:sp>
      <p:pic>
        <p:nvPicPr>
          <p:cNvPr id="15" name="Picture 14">
            <a:extLst>
              <a:ext uri="{FF2B5EF4-FFF2-40B4-BE49-F238E27FC236}">
                <a16:creationId xmlns:a16="http://schemas.microsoft.com/office/drawing/2014/main" id="{4ABD4DEF-D060-41AF-863C-1BD2B3E21696}"/>
              </a:ext>
            </a:extLst>
          </p:cNvPr>
          <p:cNvPicPr>
            <a:picLocks noChangeAspect="1"/>
          </p:cNvPicPr>
          <p:nvPr/>
        </p:nvPicPr>
        <p:blipFill>
          <a:blip r:embed="rId3"/>
          <a:stretch>
            <a:fillRect/>
          </a:stretch>
        </p:blipFill>
        <p:spPr>
          <a:xfrm>
            <a:off x="304202" y="1329885"/>
            <a:ext cx="7718206" cy="3942694"/>
          </a:xfrm>
          <a:prstGeom prst="rect">
            <a:avLst/>
          </a:prstGeom>
          <a:ln>
            <a:solidFill>
              <a:schemeClr val="tx1"/>
            </a:solidFill>
          </a:ln>
        </p:spPr>
      </p:pic>
      <p:pic>
        <p:nvPicPr>
          <p:cNvPr id="13" name="Picture 12">
            <a:extLst>
              <a:ext uri="{FF2B5EF4-FFF2-40B4-BE49-F238E27FC236}">
                <a16:creationId xmlns:a16="http://schemas.microsoft.com/office/drawing/2014/main" id="{87699B64-2EDE-48B7-8E90-A567417F366D}"/>
              </a:ext>
            </a:extLst>
          </p:cNvPr>
          <p:cNvPicPr>
            <a:picLocks noChangeAspect="1"/>
          </p:cNvPicPr>
          <p:nvPr/>
        </p:nvPicPr>
        <p:blipFill>
          <a:blip r:embed="rId4"/>
          <a:stretch>
            <a:fillRect/>
          </a:stretch>
        </p:blipFill>
        <p:spPr>
          <a:xfrm>
            <a:off x="7644780" y="2707112"/>
            <a:ext cx="4243018" cy="3220806"/>
          </a:xfrm>
          <a:prstGeom prst="rect">
            <a:avLst/>
          </a:prstGeom>
          <a:ln>
            <a:solidFill>
              <a:schemeClr val="tx1"/>
            </a:solidFill>
          </a:ln>
        </p:spPr>
      </p:pic>
    </p:spTree>
    <p:extLst>
      <p:ext uri="{BB962C8B-B14F-4D97-AF65-F5344CB8AC3E}">
        <p14:creationId xmlns:p14="http://schemas.microsoft.com/office/powerpoint/2010/main" val="26634720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DF174-8C57-4B53-8483-8CC0A8E0414D}"/>
              </a:ext>
            </a:extLst>
          </p:cNvPr>
          <p:cNvSpPr>
            <a:spLocks noGrp="1"/>
          </p:cNvSpPr>
          <p:nvPr>
            <p:ph type="title"/>
          </p:nvPr>
        </p:nvSpPr>
        <p:spPr/>
        <p:txBody>
          <a:bodyPr/>
          <a:lstStyle/>
          <a:p>
            <a:r>
              <a:rPr lang="en-US" dirty="0"/>
              <a:t>What This Talk is About</a:t>
            </a:r>
          </a:p>
        </p:txBody>
      </p:sp>
      <p:sp>
        <p:nvSpPr>
          <p:cNvPr id="3" name="Content Placeholder 2">
            <a:extLst>
              <a:ext uri="{FF2B5EF4-FFF2-40B4-BE49-F238E27FC236}">
                <a16:creationId xmlns:a16="http://schemas.microsoft.com/office/drawing/2014/main" id="{B6E1738A-53AA-4361-83D7-794114BCB882}"/>
              </a:ext>
            </a:extLst>
          </p:cNvPr>
          <p:cNvSpPr>
            <a:spLocks noGrp="1"/>
          </p:cNvSpPr>
          <p:nvPr>
            <p:ph sz="quarter" idx="12"/>
          </p:nvPr>
        </p:nvSpPr>
        <p:spPr/>
        <p:txBody>
          <a:bodyPr>
            <a:normAutofit/>
          </a:bodyPr>
          <a:lstStyle/>
          <a:p>
            <a:r>
              <a:rPr lang="en-US" dirty="0"/>
              <a:t>Speed is Good</a:t>
            </a:r>
          </a:p>
          <a:p>
            <a:r>
              <a:rPr lang="en-US" dirty="0"/>
              <a:t>Acceleration is Better</a:t>
            </a:r>
          </a:p>
          <a:p>
            <a:r>
              <a:rPr lang="en-US" dirty="0"/>
              <a:t>Pushing to Get Faster Makes You Better</a:t>
            </a:r>
          </a:p>
        </p:txBody>
      </p:sp>
    </p:spTree>
    <p:extLst>
      <p:ext uri="{BB962C8B-B14F-4D97-AF65-F5344CB8AC3E}">
        <p14:creationId xmlns:p14="http://schemas.microsoft.com/office/powerpoint/2010/main" val="40679496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43AE0-65B7-49E9-AC8F-E87B7E803BE6}"/>
              </a:ext>
            </a:extLst>
          </p:cNvPr>
          <p:cNvSpPr>
            <a:spLocks noGrp="1"/>
          </p:cNvSpPr>
          <p:nvPr>
            <p:ph type="title"/>
          </p:nvPr>
        </p:nvSpPr>
        <p:spPr/>
        <p:txBody>
          <a:bodyPr>
            <a:normAutofit/>
          </a:bodyPr>
          <a:lstStyle/>
          <a:p>
            <a:r>
              <a:rPr lang="en-US" sz="3200" dirty="0"/>
              <a:t>Uninterrupted Flow - Eliminate Rework</a:t>
            </a:r>
          </a:p>
        </p:txBody>
      </p:sp>
      <p:sp>
        <p:nvSpPr>
          <p:cNvPr id="3" name="Content Placeholder 2">
            <a:extLst>
              <a:ext uri="{FF2B5EF4-FFF2-40B4-BE49-F238E27FC236}">
                <a16:creationId xmlns:a16="http://schemas.microsoft.com/office/drawing/2014/main" id="{1D7A446A-19BB-4312-BF00-F45C1338CCA7}"/>
              </a:ext>
            </a:extLst>
          </p:cNvPr>
          <p:cNvSpPr>
            <a:spLocks noGrp="1"/>
          </p:cNvSpPr>
          <p:nvPr>
            <p:ph sz="quarter" idx="12"/>
          </p:nvPr>
        </p:nvSpPr>
        <p:spPr>
          <a:xfrm>
            <a:off x="838201" y="1870841"/>
            <a:ext cx="5457496" cy="4252332"/>
          </a:xfrm>
        </p:spPr>
        <p:txBody>
          <a:bodyPr anchor="ctr" anchorCtr="0"/>
          <a:lstStyle/>
          <a:p>
            <a:r>
              <a:rPr lang="en-US" dirty="0"/>
              <a:t>First Time Complete and Accurate</a:t>
            </a:r>
          </a:p>
          <a:p>
            <a:pPr lvl="1"/>
            <a:endParaRPr lang="en-US" dirty="0"/>
          </a:p>
          <a:p>
            <a:r>
              <a:rPr lang="en-US" dirty="0"/>
              <a:t>Build Quality In</a:t>
            </a:r>
          </a:p>
          <a:p>
            <a:pPr lvl="1"/>
            <a:endParaRPr lang="en-US" dirty="0"/>
          </a:p>
          <a:p>
            <a:r>
              <a:rPr lang="en-US" dirty="0"/>
              <a:t>Use the pipeline tools and capabilities you have built to ensure problems caught quickly</a:t>
            </a:r>
          </a:p>
          <a:p>
            <a:pPr lvl="1"/>
            <a:endParaRPr lang="en-US" dirty="0"/>
          </a:p>
          <a:p>
            <a:r>
              <a:rPr lang="en-US" dirty="0"/>
              <a:t>Avoid Flow Disruptions</a:t>
            </a:r>
          </a:p>
        </p:txBody>
      </p:sp>
      <p:pic>
        <p:nvPicPr>
          <p:cNvPr id="5" name="Picture 4">
            <a:extLst>
              <a:ext uri="{FF2B5EF4-FFF2-40B4-BE49-F238E27FC236}">
                <a16:creationId xmlns:a16="http://schemas.microsoft.com/office/drawing/2014/main" id="{40875DCE-60F1-42EF-9EA5-5EA6EC885BEB}"/>
              </a:ext>
            </a:extLst>
          </p:cNvPr>
          <p:cNvPicPr>
            <a:picLocks noChangeAspect="1"/>
          </p:cNvPicPr>
          <p:nvPr/>
        </p:nvPicPr>
        <p:blipFill>
          <a:blip r:embed="rId3"/>
          <a:stretch>
            <a:fillRect/>
          </a:stretch>
        </p:blipFill>
        <p:spPr>
          <a:xfrm>
            <a:off x="6798069" y="2317443"/>
            <a:ext cx="4043265" cy="3032449"/>
          </a:xfrm>
          <a:prstGeom prst="rect">
            <a:avLst/>
          </a:prstGeom>
        </p:spPr>
      </p:pic>
    </p:spTree>
    <p:extLst>
      <p:ext uri="{BB962C8B-B14F-4D97-AF65-F5344CB8AC3E}">
        <p14:creationId xmlns:p14="http://schemas.microsoft.com/office/powerpoint/2010/main" val="1353227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DB30B8-7169-441D-87ED-0125CC9544DB}"/>
              </a:ext>
            </a:extLst>
          </p:cNvPr>
          <p:cNvSpPr>
            <a:spLocks noGrp="1"/>
          </p:cNvSpPr>
          <p:nvPr>
            <p:ph type="title"/>
          </p:nvPr>
        </p:nvSpPr>
        <p:spPr>
          <a:xfrm>
            <a:off x="838200" y="365125"/>
            <a:ext cx="10515600" cy="1043261"/>
          </a:xfrm>
        </p:spPr>
        <p:txBody>
          <a:bodyPr>
            <a:normAutofit/>
          </a:bodyPr>
          <a:lstStyle/>
          <a:p>
            <a:r>
              <a:rPr lang="en-US" sz="3200" dirty="0"/>
              <a:t>Uninterrupted Flow - Eliminate Rework</a:t>
            </a:r>
          </a:p>
        </p:txBody>
      </p:sp>
      <p:pic>
        <p:nvPicPr>
          <p:cNvPr id="11" name="Picture 10">
            <a:extLst>
              <a:ext uri="{FF2B5EF4-FFF2-40B4-BE49-F238E27FC236}">
                <a16:creationId xmlns:a16="http://schemas.microsoft.com/office/drawing/2014/main" id="{951F66B6-B962-448A-877F-9AB1521B8DF4}"/>
              </a:ext>
            </a:extLst>
          </p:cNvPr>
          <p:cNvPicPr>
            <a:picLocks noChangeAspect="1"/>
          </p:cNvPicPr>
          <p:nvPr/>
        </p:nvPicPr>
        <p:blipFill>
          <a:blip r:embed="rId2"/>
          <a:stretch>
            <a:fillRect/>
          </a:stretch>
        </p:blipFill>
        <p:spPr>
          <a:xfrm>
            <a:off x="1393595" y="1547447"/>
            <a:ext cx="5263945" cy="2491826"/>
          </a:xfrm>
          <a:prstGeom prst="rect">
            <a:avLst/>
          </a:prstGeom>
          <a:ln>
            <a:solidFill>
              <a:schemeClr val="tx1"/>
            </a:solidFill>
          </a:ln>
        </p:spPr>
      </p:pic>
      <p:pic>
        <p:nvPicPr>
          <p:cNvPr id="4" name="Picture 3">
            <a:extLst>
              <a:ext uri="{FF2B5EF4-FFF2-40B4-BE49-F238E27FC236}">
                <a16:creationId xmlns:a16="http://schemas.microsoft.com/office/drawing/2014/main" id="{952A95DE-4A23-4BED-822D-8EBE2E3A87E0}"/>
              </a:ext>
            </a:extLst>
          </p:cNvPr>
          <p:cNvPicPr>
            <a:picLocks noChangeAspect="1"/>
          </p:cNvPicPr>
          <p:nvPr/>
        </p:nvPicPr>
        <p:blipFill>
          <a:blip r:embed="rId3"/>
          <a:stretch>
            <a:fillRect/>
          </a:stretch>
        </p:blipFill>
        <p:spPr>
          <a:xfrm>
            <a:off x="2323119" y="2373047"/>
            <a:ext cx="4825246" cy="3339704"/>
          </a:xfrm>
          <a:prstGeom prst="rect">
            <a:avLst/>
          </a:prstGeom>
          <a:ln>
            <a:solidFill>
              <a:schemeClr val="tx1"/>
            </a:solidFill>
          </a:ln>
        </p:spPr>
      </p:pic>
      <p:pic>
        <p:nvPicPr>
          <p:cNvPr id="1028" name="Picture 4" descr="Sample CI/CD with Spinnaker to deploy on EKS | by Avik Paul | Medium">
            <a:extLst>
              <a:ext uri="{FF2B5EF4-FFF2-40B4-BE49-F238E27FC236}">
                <a16:creationId xmlns:a16="http://schemas.microsoft.com/office/drawing/2014/main" id="{3993839B-232F-4512-BAC3-ED489366A3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9422" y="2926984"/>
            <a:ext cx="4791435" cy="29248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819E6BE-0C15-4AA7-B841-A302BADAA981}"/>
              </a:ext>
            </a:extLst>
          </p:cNvPr>
          <p:cNvPicPr>
            <a:picLocks noChangeAspect="1"/>
          </p:cNvPicPr>
          <p:nvPr/>
        </p:nvPicPr>
        <p:blipFill>
          <a:blip r:embed="rId5"/>
          <a:stretch>
            <a:fillRect/>
          </a:stretch>
        </p:blipFill>
        <p:spPr>
          <a:xfrm>
            <a:off x="4427793" y="3471209"/>
            <a:ext cx="4950320" cy="3067142"/>
          </a:xfrm>
          <a:prstGeom prst="rect">
            <a:avLst/>
          </a:prstGeom>
          <a:ln>
            <a:solidFill>
              <a:schemeClr val="tx1"/>
            </a:solidFill>
          </a:ln>
        </p:spPr>
      </p:pic>
    </p:spTree>
    <p:extLst>
      <p:ext uri="{BB962C8B-B14F-4D97-AF65-F5344CB8AC3E}">
        <p14:creationId xmlns:p14="http://schemas.microsoft.com/office/powerpoint/2010/main" val="3643359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7A89-D57A-469D-B93D-3CC99C7E7A9F}"/>
              </a:ext>
            </a:extLst>
          </p:cNvPr>
          <p:cNvSpPr>
            <a:spLocks noGrp="1"/>
          </p:cNvSpPr>
          <p:nvPr>
            <p:ph type="ctrTitle"/>
          </p:nvPr>
        </p:nvSpPr>
        <p:spPr/>
        <p:txBody>
          <a:bodyPr/>
          <a:lstStyle/>
          <a:p>
            <a:pPr algn="ctr"/>
            <a:r>
              <a:rPr lang="en-US" dirty="0"/>
              <a:t>QUESTIONS</a:t>
            </a:r>
          </a:p>
        </p:txBody>
      </p:sp>
    </p:spTree>
    <p:extLst>
      <p:ext uri="{BB962C8B-B14F-4D97-AF65-F5344CB8AC3E}">
        <p14:creationId xmlns:p14="http://schemas.microsoft.com/office/powerpoint/2010/main" val="7099842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07EB1-4452-4344-94AE-A6C6A0C8119A}"/>
              </a:ext>
            </a:extLst>
          </p:cNvPr>
          <p:cNvSpPr>
            <a:spLocks noGrp="1"/>
          </p:cNvSpPr>
          <p:nvPr>
            <p:ph type="title"/>
          </p:nvPr>
        </p:nvSpPr>
        <p:spPr/>
        <p:txBody>
          <a:bodyPr/>
          <a:lstStyle/>
          <a:p>
            <a:r>
              <a:rPr lang="en-US" dirty="0"/>
              <a:t>Be a Part of the Community!</a:t>
            </a:r>
          </a:p>
        </p:txBody>
      </p:sp>
      <p:sp>
        <p:nvSpPr>
          <p:cNvPr id="3" name="Content Placeholder 2">
            <a:extLst>
              <a:ext uri="{FF2B5EF4-FFF2-40B4-BE49-F238E27FC236}">
                <a16:creationId xmlns:a16="http://schemas.microsoft.com/office/drawing/2014/main" id="{6D6022AB-FE51-40BF-86D1-A0013E07EFCC}"/>
              </a:ext>
            </a:extLst>
          </p:cNvPr>
          <p:cNvSpPr>
            <a:spLocks noGrp="1"/>
          </p:cNvSpPr>
          <p:nvPr>
            <p:ph sz="quarter" idx="12"/>
          </p:nvPr>
        </p:nvSpPr>
        <p:spPr/>
        <p:txBody>
          <a:bodyPr>
            <a:normAutofit/>
          </a:bodyPr>
          <a:lstStyle/>
          <a:p>
            <a:pPr>
              <a:lnSpc>
                <a:spcPct val="150000"/>
              </a:lnSpc>
            </a:pPr>
            <a:r>
              <a:rPr lang="en-US" dirty="0"/>
              <a:t>www.liquibase.org</a:t>
            </a:r>
          </a:p>
          <a:p>
            <a:pPr>
              <a:lnSpc>
                <a:spcPct val="150000"/>
              </a:lnSpc>
            </a:pPr>
            <a:r>
              <a:rPr lang="en-US" dirty="0"/>
              <a:t>Official Liquibase Forum (forum.liquibase.org)</a:t>
            </a:r>
          </a:p>
          <a:p>
            <a:pPr>
              <a:lnSpc>
                <a:spcPct val="150000"/>
              </a:lnSpc>
            </a:pPr>
            <a:r>
              <a:rPr lang="en-US" dirty="0"/>
              <a:t>Stack Overflow (tag: Liquibase)</a:t>
            </a:r>
          </a:p>
          <a:p>
            <a:pPr>
              <a:lnSpc>
                <a:spcPct val="150000"/>
              </a:lnSpc>
            </a:pPr>
            <a:r>
              <a:rPr lang="en-US" dirty="0"/>
              <a:t>Discord Chat </a:t>
            </a:r>
          </a:p>
          <a:p>
            <a:pPr>
              <a:lnSpc>
                <a:spcPct val="150000"/>
              </a:lnSpc>
            </a:pPr>
            <a:r>
              <a:rPr lang="en-US" dirty="0"/>
              <a:t>Reddit: /r/Liquibase</a:t>
            </a:r>
          </a:p>
          <a:p>
            <a:pPr>
              <a:lnSpc>
                <a:spcPct val="150000"/>
              </a:lnSpc>
            </a:pPr>
            <a:r>
              <a:rPr lang="en-US" dirty="0"/>
              <a:t>Twitter: @Liquibase</a:t>
            </a:r>
          </a:p>
        </p:txBody>
      </p:sp>
      <p:pic>
        <p:nvPicPr>
          <p:cNvPr id="4" name="Content Placeholder 4" descr="A person wearing glasses and smiling at the camera&#10;&#10;Description automatically generated">
            <a:extLst>
              <a:ext uri="{FF2B5EF4-FFF2-40B4-BE49-F238E27FC236}">
                <a16:creationId xmlns:a16="http://schemas.microsoft.com/office/drawing/2014/main" id="{793858AC-23EE-4B02-A3B2-B316688637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55317" y="2031661"/>
            <a:ext cx="1912390" cy="2677345"/>
          </a:xfrm>
          <a:prstGeom prst="rect">
            <a:avLst/>
          </a:prstGeom>
          <a:ln>
            <a:solidFill>
              <a:schemeClr val="tx1"/>
            </a:solidFill>
          </a:ln>
        </p:spPr>
      </p:pic>
      <p:sp>
        <p:nvSpPr>
          <p:cNvPr id="5" name="TextBox 4">
            <a:extLst>
              <a:ext uri="{FF2B5EF4-FFF2-40B4-BE49-F238E27FC236}">
                <a16:creationId xmlns:a16="http://schemas.microsoft.com/office/drawing/2014/main" id="{58558BE6-E2A4-4ECF-8957-725866A5E15A}"/>
              </a:ext>
            </a:extLst>
          </p:cNvPr>
          <p:cNvSpPr txBox="1"/>
          <p:nvPr/>
        </p:nvSpPr>
        <p:spPr>
          <a:xfrm>
            <a:off x="8452592" y="4826339"/>
            <a:ext cx="3117840" cy="923330"/>
          </a:xfrm>
          <a:prstGeom prst="rect">
            <a:avLst/>
          </a:prstGeom>
          <a:noFill/>
        </p:spPr>
        <p:txBody>
          <a:bodyPr wrap="none" rtlCol="0">
            <a:spAutoFit/>
          </a:bodyPr>
          <a:lstStyle/>
          <a:p>
            <a:pPr algn="ctr"/>
            <a:r>
              <a:rPr lang="en-US" dirty="0"/>
              <a:t>Dan Zentgraf</a:t>
            </a:r>
          </a:p>
          <a:p>
            <a:pPr algn="ctr"/>
            <a:r>
              <a:rPr lang="en-US" dirty="0"/>
              <a:t>Director, Solutions Architecture</a:t>
            </a:r>
          </a:p>
          <a:p>
            <a:pPr algn="ctr"/>
            <a:r>
              <a:rPr lang="en-US" dirty="0"/>
              <a:t>dzentgraf@liquibase.com</a:t>
            </a:r>
          </a:p>
        </p:txBody>
      </p:sp>
    </p:spTree>
    <p:extLst>
      <p:ext uri="{BB962C8B-B14F-4D97-AF65-F5344CB8AC3E}">
        <p14:creationId xmlns:p14="http://schemas.microsoft.com/office/powerpoint/2010/main" val="2710334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4056D-3B5F-4031-BC51-FD878F2A6DC4}"/>
              </a:ext>
            </a:extLst>
          </p:cNvPr>
          <p:cNvSpPr>
            <a:spLocks noGrp="1"/>
          </p:cNvSpPr>
          <p:nvPr>
            <p:ph type="title"/>
          </p:nvPr>
        </p:nvSpPr>
        <p:spPr/>
        <p:txBody>
          <a:bodyPr/>
          <a:lstStyle/>
          <a:p>
            <a:r>
              <a:rPr lang="en-US" dirty="0"/>
              <a:t>See Liquibase in Action</a:t>
            </a:r>
          </a:p>
        </p:txBody>
      </p:sp>
      <p:sp>
        <p:nvSpPr>
          <p:cNvPr id="3" name="Content Placeholder 2">
            <a:extLst>
              <a:ext uri="{FF2B5EF4-FFF2-40B4-BE49-F238E27FC236}">
                <a16:creationId xmlns:a16="http://schemas.microsoft.com/office/drawing/2014/main" id="{DBE422CF-7CE5-46CA-8DD9-B4C96203004B}"/>
              </a:ext>
            </a:extLst>
          </p:cNvPr>
          <p:cNvSpPr>
            <a:spLocks noGrp="1"/>
          </p:cNvSpPr>
          <p:nvPr>
            <p:ph sz="quarter" idx="12"/>
          </p:nvPr>
        </p:nvSpPr>
        <p:spPr/>
        <p:txBody>
          <a:bodyPr/>
          <a:lstStyle/>
          <a:p>
            <a:r>
              <a:rPr lang="en-US" dirty="0"/>
              <a:t>See On-demand Demos: </a:t>
            </a:r>
            <a:r>
              <a:rPr lang="en-US" dirty="0">
                <a:hlinkClick r:id="rId2"/>
              </a:rPr>
              <a:t>https://www.liquibase.com/demo</a:t>
            </a:r>
            <a:endParaRPr lang="en-US" dirty="0"/>
          </a:p>
          <a:p>
            <a:r>
              <a:rPr lang="en-US" dirty="0"/>
              <a:t>Learn about Liquibase Hub: </a:t>
            </a:r>
            <a:r>
              <a:rPr lang="en-US" dirty="0">
                <a:hlinkClick r:id="rId3"/>
              </a:rPr>
              <a:t>https://www.liquibase.com/hub</a:t>
            </a:r>
            <a:endParaRPr lang="en-US" dirty="0"/>
          </a:p>
          <a:p>
            <a:endParaRPr lang="en-US" dirty="0"/>
          </a:p>
        </p:txBody>
      </p:sp>
    </p:spTree>
    <p:extLst>
      <p:ext uri="{BB962C8B-B14F-4D97-AF65-F5344CB8AC3E}">
        <p14:creationId xmlns:p14="http://schemas.microsoft.com/office/powerpoint/2010/main" val="2097268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B64A3-6757-4145-833A-2BD12859A6B2}"/>
              </a:ext>
            </a:extLst>
          </p:cNvPr>
          <p:cNvSpPr>
            <a:spLocks noGrp="1"/>
          </p:cNvSpPr>
          <p:nvPr>
            <p:ph type="ctrTitle"/>
          </p:nvPr>
        </p:nvSpPr>
        <p:spPr/>
        <p:txBody>
          <a:bodyPr/>
          <a:lstStyle/>
          <a:p>
            <a:pPr algn="ctr"/>
            <a:r>
              <a:rPr lang="en-US" dirty="0"/>
              <a:t>THANK YOU</a:t>
            </a:r>
          </a:p>
        </p:txBody>
      </p:sp>
    </p:spTree>
    <p:extLst>
      <p:ext uri="{BB962C8B-B14F-4D97-AF65-F5344CB8AC3E}">
        <p14:creationId xmlns:p14="http://schemas.microsoft.com/office/powerpoint/2010/main" val="37425683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179185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694AD-1637-4BB6-A344-D0C1BC42078E}"/>
              </a:ext>
            </a:extLst>
          </p:cNvPr>
          <p:cNvSpPr>
            <a:spLocks noGrp="1"/>
          </p:cNvSpPr>
          <p:nvPr>
            <p:ph type="title"/>
          </p:nvPr>
        </p:nvSpPr>
        <p:spPr/>
        <p:txBody>
          <a:bodyPr/>
          <a:lstStyle/>
          <a:p>
            <a:r>
              <a:rPr lang="en-US" dirty="0"/>
              <a:t>Speed in CI/CD: Get Faster to Get Better</a:t>
            </a:r>
          </a:p>
        </p:txBody>
      </p:sp>
      <p:sp>
        <p:nvSpPr>
          <p:cNvPr id="4" name="TextBox 3">
            <a:extLst>
              <a:ext uri="{FF2B5EF4-FFF2-40B4-BE49-F238E27FC236}">
                <a16:creationId xmlns:a16="http://schemas.microsoft.com/office/drawing/2014/main" id="{BC1BA17F-80A0-4C7E-B4EE-4C2CE536C887}"/>
              </a:ext>
            </a:extLst>
          </p:cNvPr>
          <p:cNvSpPr txBox="1"/>
          <p:nvPr/>
        </p:nvSpPr>
        <p:spPr>
          <a:xfrm>
            <a:off x="2942560" y="1964560"/>
            <a:ext cx="6097772" cy="4247317"/>
          </a:xfrm>
          <a:prstGeom prst="rect">
            <a:avLst/>
          </a:prstGeom>
          <a:noFill/>
        </p:spPr>
        <p:txBody>
          <a:bodyPr wrap="square">
            <a:spAutoFit/>
          </a:bodyPr>
          <a:lstStyle/>
          <a:p>
            <a:r>
              <a:rPr lang="en-US" dirty="0"/>
              <a:t>Speed is central to discussions of the benefits of CI/CD. Too often, speed is presented as the goal of CI/CD. That’s not entirely true. Speed is exciting, but by itself, it is just expensive. Speed is valuable because of the things that it brings with it. In every instance where people pursue speed, they have to systematically simplify, lighten, and improve the thing they are trying to make fast.</a:t>
            </a:r>
          </a:p>
          <a:p>
            <a:endParaRPr lang="en-US" dirty="0"/>
          </a:p>
          <a:p>
            <a:r>
              <a:rPr lang="en-US" dirty="0"/>
              <a:t>This webinar will dive into what the pursuit of speed brings to DevOps and CI/CD so that you can break through the hype and truly improve your software process. It’s not about speed for the sake of speed; it’s about eliminating needless complexity and adding smart automation. Now that we’re living in a COVID world, more companies are focusing on speed and will leave those that aren’t far behind.</a:t>
            </a:r>
          </a:p>
        </p:txBody>
      </p:sp>
      <p:sp>
        <p:nvSpPr>
          <p:cNvPr id="5" name="TextBox 4">
            <a:extLst>
              <a:ext uri="{FF2B5EF4-FFF2-40B4-BE49-F238E27FC236}">
                <a16:creationId xmlns:a16="http://schemas.microsoft.com/office/drawing/2014/main" id="{C1A39935-6F38-4F73-9B2B-8992461BB4D7}"/>
              </a:ext>
            </a:extLst>
          </p:cNvPr>
          <p:cNvSpPr txBox="1"/>
          <p:nvPr/>
        </p:nvSpPr>
        <p:spPr>
          <a:xfrm>
            <a:off x="379208" y="3343842"/>
            <a:ext cx="2342477" cy="923330"/>
          </a:xfrm>
          <a:prstGeom prst="rect">
            <a:avLst/>
          </a:prstGeom>
          <a:noFill/>
        </p:spPr>
        <p:txBody>
          <a:bodyPr wrap="square">
            <a:spAutoFit/>
          </a:bodyPr>
          <a:lstStyle/>
          <a:p>
            <a:r>
              <a:rPr lang="en-US" b="1" dirty="0"/>
              <a:t>It’s not about being fast. It’s about getting faster</a:t>
            </a:r>
          </a:p>
        </p:txBody>
      </p:sp>
    </p:spTree>
    <p:extLst>
      <p:ext uri="{BB962C8B-B14F-4D97-AF65-F5344CB8AC3E}">
        <p14:creationId xmlns:p14="http://schemas.microsoft.com/office/powerpoint/2010/main" val="39413908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4DF174-8C57-4B53-8483-8CC0A8E0414D}"/>
              </a:ext>
            </a:extLst>
          </p:cNvPr>
          <p:cNvSpPr>
            <a:spLocks noGrp="1"/>
          </p:cNvSpPr>
          <p:nvPr>
            <p:ph type="title"/>
          </p:nvPr>
        </p:nvSpPr>
        <p:spPr/>
        <p:txBody>
          <a:bodyPr/>
          <a:lstStyle/>
          <a:p>
            <a:r>
              <a:rPr lang="en-US" dirty="0"/>
              <a:t>Punchline</a:t>
            </a:r>
          </a:p>
        </p:txBody>
      </p:sp>
      <p:sp>
        <p:nvSpPr>
          <p:cNvPr id="3" name="Content Placeholder 2">
            <a:extLst>
              <a:ext uri="{FF2B5EF4-FFF2-40B4-BE49-F238E27FC236}">
                <a16:creationId xmlns:a16="http://schemas.microsoft.com/office/drawing/2014/main" id="{B6E1738A-53AA-4361-83D7-794114BCB882}"/>
              </a:ext>
            </a:extLst>
          </p:cNvPr>
          <p:cNvSpPr>
            <a:spLocks noGrp="1"/>
          </p:cNvSpPr>
          <p:nvPr>
            <p:ph sz="quarter" idx="12"/>
          </p:nvPr>
        </p:nvSpPr>
        <p:spPr/>
        <p:txBody>
          <a:bodyPr>
            <a:normAutofit/>
          </a:bodyPr>
          <a:lstStyle/>
          <a:p>
            <a:r>
              <a:rPr lang="en-US" dirty="0"/>
              <a:t>All Agile and DevOps assume Continuous Improvement</a:t>
            </a:r>
          </a:p>
          <a:p>
            <a:r>
              <a:rPr lang="en-US" dirty="0"/>
              <a:t>Standing pat at a given speed yields stagnation</a:t>
            </a:r>
          </a:p>
          <a:p>
            <a:endParaRPr lang="en-US" dirty="0"/>
          </a:p>
          <a:p>
            <a:r>
              <a:rPr lang="en-US" dirty="0"/>
              <a:t>A prime driver of Improvement comes from </a:t>
            </a:r>
            <a:r>
              <a:rPr lang="en-US" i="1" dirty="0"/>
              <a:t>pursuit</a:t>
            </a:r>
            <a:r>
              <a:rPr lang="en-US" dirty="0"/>
              <a:t> of VELOCITY</a:t>
            </a:r>
          </a:p>
          <a:p>
            <a:r>
              <a:rPr lang="en-US" dirty="0"/>
              <a:t>That’s why the digital natives have pushed to the point where they can deploy in minutes or seconds</a:t>
            </a:r>
          </a:p>
          <a:p>
            <a:endParaRPr lang="en-US" dirty="0"/>
          </a:p>
        </p:txBody>
      </p:sp>
    </p:spTree>
    <p:extLst>
      <p:ext uri="{BB962C8B-B14F-4D97-AF65-F5344CB8AC3E}">
        <p14:creationId xmlns:p14="http://schemas.microsoft.com/office/powerpoint/2010/main" val="28792126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B97A89-D57A-469D-B93D-3CC99C7E7A9F}"/>
              </a:ext>
            </a:extLst>
          </p:cNvPr>
          <p:cNvSpPr>
            <a:spLocks noGrp="1"/>
          </p:cNvSpPr>
          <p:nvPr>
            <p:ph type="ctrTitle"/>
          </p:nvPr>
        </p:nvSpPr>
        <p:spPr/>
        <p:txBody>
          <a:bodyPr/>
          <a:lstStyle/>
          <a:p>
            <a:pPr algn="ctr"/>
            <a:r>
              <a:rPr lang="en-US" dirty="0"/>
              <a:t>About Liquibase</a:t>
            </a:r>
          </a:p>
        </p:txBody>
      </p:sp>
    </p:spTree>
    <p:extLst>
      <p:ext uri="{BB962C8B-B14F-4D97-AF65-F5344CB8AC3E}">
        <p14:creationId xmlns:p14="http://schemas.microsoft.com/office/powerpoint/2010/main" val="33525778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7DDCB-8633-4375-8017-93FD5B3583E1}"/>
              </a:ext>
            </a:extLst>
          </p:cNvPr>
          <p:cNvSpPr>
            <a:spLocks noGrp="1"/>
          </p:cNvSpPr>
          <p:nvPr>
            <p:ph type="ctrTitle"/>
          </p:nvPr>
        </p:nvSpPr>
        <p:spPr>
          <a:xfrm>
            <a:off x="1224693" y="4498762"/>
            <a:ext cx="9144000" cy="580782"/>
          </a:xfrm>
        </p:spPr>
        <p:txBody>
          <a:bodyPr/>
          <a:lstStyle/>
          <a:p>
            <a:r>
              <a:rPr lang="en-US" dirty="0"/>
              <a:t>Speed is Good</a:t>
            </a:r>
          </a:p>
        </p:txBody>
      </p:sp>
    </p:spTree>
    <p:extLst>
      <p:ext uri="{BB962C8B-B14F-4D97-AF65-F5344CB8AC3E}">
        <p14:creationId xmlns:p14="http://schemas.microsoft.com/office/powerpoint/2010/main" val="36481732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761F1-2AD4-4B46-A079-36D111CFEE68}"/>
              </a:ext>
            </a:extLst>
          </p:cNvPr>
          <p:cNvSpPr>
            <a:spLocks noGrp="1"/>
          </p:cNvSpPr>
          <p:nvPr>
            <p:ph type="title"/>
          </p:nvPr>
        </p:nvSpPr>
        <p:spPr/>
        <p:txBody>
          <a:bodyPr/>
          <a:lstStyle/>
          <a:p>
            <a:r>
              <a:rPr lang="en-US" dirty="0"/>
              <a:t>Fast Things Tend to Be More Awesome</a:t>
            </a:r>
          </a:p>
        </p:txBody>
      </p:sp>
      <p:pic>
        <p:nvPicPr>
          <p:cNvPr id="4" name="Picture 3">
            <a:extLst>
              <a:ext uri="{FF2B5EF4-FFF2-40B4-BE49-F238E27FC236}">
                <a16:creationId xmlns:a16="http://schemas.microsoft.com/office/drawing/2014/main" id="{58A565A7-9003-44B2-A0A1-50B607A09A10}"/>
              </a:ext>
            </a:extLst>
          </p:cNvPr>
          <p:cNvPicPr>
            <a:picLocks noChangeAspect="1"/>
          </p:cNvPicPr>
          <p:nvPr/>
        </p:nvPicPr>
        <p:blipFill>
          <a:blip r:embed="rId3"/>
          <a:stretch>
            <a:fillRect/>
          </a:stretch>
        </p:blipFill>
        <p:spPr>
          <a:xfrm>
            <a:off x="838200" y="4245810"/>
            <a:ext cx="4295274" cy="2247065"/>
          </a:xfrm>
          <a:prstGeom prst="rect">
            <a:avLst/>
          </a:prstGeom>
        </p:spPr>
      </p:pic>
      <p:pic>
        <p:nvPicPr>
          <p:cNvPr id="2050" name="Picture 2">
            <a:extLst>
              <a:ext uri="{FF2B5EF4-FFF2-40B4-BE49-F238E27FC236}">
                <a16:creationId xmlns:a16="http://schemas.microsoft.com/office/drawing/2014/main" id="{E7026858-6DA1-4003-9182-161943C5D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4568" y="2103437"/>
            <a:ext cx="2911504" cy="132556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17063A0-4851-4049-B74B-50E0FC5B58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46883" y="4245810"/>
            <a:ext cx="4295275" cy="190710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ASA Armstrong Fact Sheet: SR-71 Blackbird | NASA">
            <a:extLst>
              <a:ext uri="{FF2B5EF4-FFF2-40B4-BE49-F238E27FC236}">
                <a16:creationId xmlns:a16="http://schemas.microsoft.com/office/drawing/2014/main" id="{2277C235-F25E-4D4E-B339-CA7F016DE8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6117" y="1690688"/>
            <a:ext cx="3096126" cy="24582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180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9FD4B-4951-4489-94C7-80A246002559}"/>
              </a:ext>
            </a:extLst>
          </p:cNvPr>
          <p:cNvSpPr>
            <a:spLocks noGrp="1"/>
          </p:cNvSpPr>
          <p:nvPr>
            <p:ph type="title"/>
          </p:nvPr>
        </p:nvSpPr>
        <p:spPr/>
        <p:txBody>
          <a:bodyPr/>
          <a:lstStyle/>
          <a:p>
            <a:r>
              <a:rPr lang="en-US" dirty="0"/>
              <a:t>We Like Speed</a:t>
            </a:r>
          </a:p>
        </p:txBody>
      </p:sp>
      <p:sp>
        <p:nvSpPr>
          <p:cNvPr id="3" name="Content Placeholder 2">
            <a:extLst>
              <a:ext uri="{FF2B5EF4-FFF2-40B4-BE49-F238E27FC236}">
                <a16:creationId xmlns:a16="http://schemas.microsoft.com/office/drawing/2014/main" id="{D1B2A6B9-9E09-45B7-A772-DB25D2AF3352}"/>
              </a:ext>
            </a:extLst>
          </p:cNvPr>
          <p:cNvSpPr>
            <a:spLocks noGrp="1"/>
          </p:cNvSpPr>
          <p:nvPr>
            <p:ph sz="quarter" idx="12"/>
          </p:nvPr>
        </p:nvSpPr>
        <p:spPr/>
        <p:txBody>
          <a:bodyPr/>
          <a:lstStyle/>
          <a:p>
            <a:r>
              <a:rPr lang="en-US" dirty="0"/>
              <a:t>We like taking less time to get places</a:t>
            </a:r>
          </a:p>
          <a:p>
            <a:r>
              <a:rPr lang="en-US" dirty="0"/>
              <a:t>We like getting things sooner</a:t>
            </a:r>
          </a:p>
          <a:p>
            <a:r>
              <a:rPr lang="en-US" dirty="0"/>
              <a:t>We hate waiting</a:t>
            </a:r>
          </a:p>
          <a:p>
            <a:r>
              <a:rPr lang="en-US" dirty="0"/>
              <a:t>We get frustrated when we are slowed by blocked work</a:t>
            </a:r>
          </a:p>
          <a:p>
            <a:r>
              <a:rPr lang="en-US" dirty="0"/>
              <a:t>We have tons of cultural sayings on the benefits of speed</a:t>
            </a:r>
          </a:p>
        </p:txBody>
      </p:sp>
      <p:pic>
        <p:nvPicPr>
          <p:cNvPr id="6" name="Picture 5">
            <a:extLst>
              <a:ext uri="{FF2B5EF4-FFF2-40B4-BE49-F238E27FC236}">
                <a16:creationId xmlns:a16="http://schemas.microsoft.com/office/drawing/2014/main" id="{CD5DD960-6973-48CF-A9A2-41C1796FFF7E}"/>
              </a:ext>
            </a:extLst>
          </p:cNvPr>
          <p:cNvPicPr>
            <a:picLocks noChangeAspect="1"/>
          </p:cNvPicPr>
          <p:nvPr/>
        </p:nvPicPr>
        <p:blipFill>
          <a:blip r:embed="rId2"/>
          <a:stretch>
            <a:fillRect/>
          </a:stretch>
        </p:blipFill>
        <p:spPr>
          <a:xfrm>
            <a:off x="8840149" y="885239"/>
            <a:ext cx="2239856" cy="2319283"/>
          </a:xfrm>
          <a:prstGeom prst="rect">
            <a:avLst/>
          </a:prstGeom>
        </p:spPr>
      </p:pic>
      <p:pic>
        <p:nvPicPr>
          <p:cNvPr id="8" name="Picture 7">
            <a:extLst>
              <a:ext uri="{FF2B5EF4-FFF2-40B4-BE49-F238E27FC236}">
                <a16:creationId xmlns:a16="http://schemas.microsoft.com/office/drawing/2014/main" id="{46079F17-B905-4358-BC7E-20D4FC181A6D}"/>
              </a:ext>
            </a:extLst>
          </p:cNvPr>
          <p:cNvPicPr>
            <a:picLocks noChangeAspect="1"/>
          </p:cNvPicPr>
          <p:nvPr/>
        </p:nvPicPr>
        <p:blipFill>
          <a:blip r:embed="rId3"/>
          <a:stretch>
            <a:fillRect/>
          </a:stretch>
        </p:blipFill>
        <p:spPr>
          <a:xfrm>
            <a:off x="4350010" y="4345858"/>
            <a:ext cx="3308932" cy="2272091"/>
          </a:xfrm>
          <a:prstGeom prst="rect">
            <a:avLst/>
          </a:prstGeom>
        </p:spPr>
      </p:pic>
    </p:spTree>
    <p:extLst>
      <p:ext uri="{BB962C8B-B14F-4D97-AF65-F5344CB8AC3E}">
        <p14:creationId xmlns:p14="http://schemas.microsoft.com/office/powerpoint/2010/main" val="31544038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2FB3-92EA-4E13-92AF-6DCADAD94597}"/>
              </a:ext>
            </a:extLst>
          </p:cNvPr>
          <p:cNvSpPr>
            <a:spLocks noGrp="1"/>
          </p:cNvSpPr>
          <p:nvPr>
            <p:ph type="title"/>
          </p:nvPr>
        </p:nvSpPr>
        <p:spPr>
          <a:xfrm>
            <a:off x="838200" y="365126"/>
            <a:ext cx="10515600" cy="892950"/>
          </a:xfrm>
        </p:spPr>
        <p:txBody>
          <a:bodyPr/>
          <a:lstStyle/>
          <a:p>
            <a:r>
              <a:rPr lang="en-US" dirty="0"/>
              <a:t>Business Uses Technology to Achieve Speed</a:t>
            </a:r>
          </a:p>
        </p:txBody>
      </p:sp>
      <p:pic>
        <p:nvPicPr>
          <p:cNvPr id="5" name="Picture 4">
            <a:extLst>
              <a:ext uri="{FF2B5EF4-FFF2-40B4-BE49-F238E27FC236}">
                <a16:creationId xmlns:a16="http://schemas.microsoft.com/office/drawing/2014/main" id="{AB5B2BB6-039F-4E5C-9EAA-6DB3098C79C5}"/>
              </a:ext>
            </a:extLst>
          </p:cNvPr>
          <p:cNvPicPr>
            <a:picLocks noChangeAspect="1"/>
          </p:cNvPicPr>
          <p:nvPr/>
        </p:nvPicPr>
        <p:blipFill rotWithShape="1">
          <a:blip r:embed="rId2"/>
          <a:srcRect l="24605" t="28887" r="25526" b="6150"/>
          <a:stretch/>
        </p:blipFill>
        <p:spPr>
          <a:xfrm>
            <a:off x="1844841" y="1258076"/>
            <a:ext cx="7860631" cy="5599924"/>
          </a:xfrm>
          <a:prstGeom prst="rect">
            <a:avLst/>
          </a:prstGeom>
        </p:spPr>
      </p:pic>
      <p:sp>
        <p:nvSpPr>
          <p:cNvPr id="3" name="Oval 2">
            <a:extLst>
              <a:ext uri="{FF2B5EF4-FFF2-40B4-BE49-F238E27FC236}">
                <a16:creationId xmlns:a16="http://schemas.microsoft.com/office/drawing/2014/main" id="{4D9A2DCE-A62F-4EEC-A17B-CD4A86B59BF1}"/>
              </a:ext>
            </a:extLst>
          </p:cNvPr>
          <p:cNvSpPr/>
          <p:nvPr/>
        </p:nvSpPr>
        <p:spPr>
          <a:xfrm>
            <a:off x="7058526" y="3866147"/>
            <a:ext cx="1892969" cy="834190"/>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7793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9F32A-B017-4DAF-B673-68A8ABD26C1E}"/>
              </a:ext>
            </a:extLst>
          </p:cNvPr>
          <p:cNvSpPr>
            <a:spLocks noGrp="1"/>
          </p:cNvSpPr>
          <p:nvPr>
            <p:ph type="title"/>
          </p:nvPr>
        </p:nvSpPr>
        <p:spPr/>
        <p:txBody>
          <a:bodyPr/>
          <a:lstStyle/>
          <a:p>
            <a:pPr algn="ctr"/>
            <a:r>
              <a:rPr lang="en-US" dirty="0"/>
              <a:t>- POLL -</a:t>
            </a:r>
            <a:br>
              <a:rPr lang="en-US" dirty="0"/>
            </a:br>
            <a:r>
              <a:rPr lang="en-US" dirty="0"/>
              <a:t>What do you think is the greatest benefit of CI/CD?</a:t>
            </a:r>
          </a:p>
        </p:txBody>
      </p:sp>
      <p:sp>
        <p:nvSpPr>
          <p:cNvPr id="3" name="Content Placeholder 2">
            <a:extLst>
              <a:ext uri="{FF2B5EF4-FFF2-40B4-BE49-F238E27FC236}">
                <a16:creationId xmlns:a16="http://schemas.microsoft.com/office/drawing/2014/main" id="{0C6428A8-6FA9-460B-8E24-270DEEFBF804}"/>
              </a:ext>
            </a:extLst>
          </p:cNvPr>
          <p:cNvSpPr>
            <a:spLocks noGrp="1"/>
          </p:cNvSpPr>
          <p:nvPr>
            <p:ph sz="quarter" idx="12"/>
          </p:nvPr>
        </p:nvSpPr>
        <p:spPr/>
        <p:txBody>
          <a:bodyPr/>
          <a:lstStyle/>
          <a:p>
            <a:r>
              <a:rPr lang="en-US" dirty="0"/>
              <a:t>Increased speed of delivery</a:t>
            </a:r>
          </a:p>
          <a:p>
            <a:pPr lvl="4"/>
            <a:endParaRPr lang="en-US" dirty="0"/>
          </a:p>
          <a:p>
            <a:r>
              <a:rPr lang="en-US" dirty="0"/>
              <a:t>Shortened development cycle</a:t>
            </a:r>
          </a:p>
          <a:p>
            <a:pPr lvl="4"/>
            <a:endParaRPr lang="en-US" dirty="0"/>
          </a:p>
          <a:p>
            <a:r>
              <a:rPr lang="en-US" dirty="0"/>
              <a:t>Increased release frequency</a:t>
            </a:r>
          </a:p>
          <a:p>
            <a:pPr lvl="4"/>
            <a:endParaRPr lang="en-US" dirty="0"/>
          </a:p>
          <a:p>
            <a:r>
              <a:rPr lang="en-US" dirty="0"/>
              <a:t>Reduced complexity of dev lifecycle</a:t>
            </a:r>
          </a:p>
          <a:p>
            <a:pPr lvl="4"/>
            <a:endParaRPr lang="en-US" dirty="0"/>
          </a:p>
          <a:p>
            <a:r>
              <a:rPr lang="en-US" dirty="0"/>
              <a:t>Reduction in bugs post deployment</a:t>
            </a:r>
          </a:p>
        </p:txBody>
      </p:sp>
    </p:spTree>
    <p:extLst>
      <p:ext uri="{BB962C8B-B14F-4D97-AF65-F5344CB8AC3E}">
        <p14:creationId xmlns:p14="http://schemas.microsoft.com/office/powerpoint/2010/main" val="32160424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3CD8-90AB-4AC6-89DF-7607CCA37E51}"/>
              </a:ext>
            </a:extLst>
          </p:cNvPr>
          <p:cNvSpPr>
            <a:spLocks noGrp="1"/>
          </p:cNvSpPr>
          <p:nvPr>
            <p:ph type="title"/>
          </p:nvPr>
        </p:nvSpPr>
        <p:spPr/>
        <p:txBody>
          <a:bodyPr/>
          <a:lstStyle/>
          <a:p>
            <a:r>
              <a:rPr lang="en-US" dirty="0"/>
              <a:t>Key Benefits of CI/CD</a:t>
            </a:r>
          </a:p>
        </p:txBody>
      </p:sp>
      <p:pic>
        <p:nvPicPr>
          <p:cNvPr id="7" name="Picture 6">
            <a:extLst>
              <a:ext uri="{FF2B5EF4-FFF2-40B4-BE49-F238E27FC236}">
                <a16:creationId xmlns:a16="http://schemas.microsoft.com/office/drawing/2014/main" id="{AEBF823F-6E4F-41A3-A6E4-4595E48872FA}"/>
              </a:ext>
            </a:extLst>
          </p:cNvPr>
          <p:cNvPicPr>
            <a:picLocks noChangeAspect="1"/>
          </p:cNvPicPr>
          <p:nvPr/>
        </p:nvPicPr>
        <p:blipFill>
          <a:blip r:embed="rId2"/>
          <a:stretch>
            <a:fillRect/>
          </a:stretch>
        </p:blipFill>
        <p:spPr>
          <a:xfrm>
            <a:off x="2242373" y="2172151"/>
            <a:ext cx="6724345" cy="3612352"/>
          </a:xfrm>
          <a:prstGeom prst="rect">
            <a:avLst/>
          </a:prstGeom>
        </p:spPr>
      </p:pic>
      <p:sp>
        <p:nvSpPr>
          <p:cNvPr id="8" name="TextBox 7">
            <a:extLst>
              <a:ext uri="{FF2B5EF4-FFF2-40B4-BE49-F238E27FC236}">
                <a16:creationId xmlns:a16="http://schemas.microsoft.com/office/drawing/2014/main" id="{5BD643EE-E290-406F-BA73-34AB4477BD93}"/>
              </a:ext>
            </a:extLst>
          </p:cNvPr>
          <p:cNvSpPr txBox="1"/>
          <p:nvPr/>
        </p:nvSpPr>
        <p:spPr>
          <a:xfrm>
            <a:off x="3040424" y="6492875"/>
            <a:ext cx="5578771" cy="261610"/>
          </a:xfrm>
          <a:prstGeom prst="rect">
            <a:avLst/>
          </a:prstGeom>
          <a:noFill/>
        </p:spPr>
        <p:txBody>
          <a:bodyPr wrap="none" rtlCol="0">
            <a:spAutoFit/>
          </a:bodyPr>
          <a:lstStyle/>
          <a:p>
            <a:r>
              <a:rPr lang="en-US" sz="1100" i="1" dirty="0"/>
              <a:t>Source: </a:t>
            </a:r>
            <a:r>
              <a:rPr lang="en-US" sz="1100" i="1" dirty="0" err="1"/>
              <a:t>DZone</a:t>
            </a:r>
            <a:r>
              <a:rPr lang="en-US" sz="1100" i="1" dirty="0"/>
              <a:t> Trend Report: The State of CI/CD: Evaluating Pipeline Maturity, September 2020</a:t>
            </a:r>
          </a:p>
        </p:txBody>
      </p:sp>
      <p:sp>
        <p:nvSpPr>
          <p:cNvPr id="9" name="Oval 8">
            <a:extLst>
              <a:ext uri="{FF2B5EF4-FFF2-40B4-BE49-F238E27FC236}">
                <a16:creationId xmlns:a16="http://schemas.microsoft.com/office/drawing/2014/main" id="{7FD67B73-CEB0-4590-B528-AA78A7508167}"/>
              </a:ext>
            </a:extLst>
          </p:cNvPr>
          <p:cNvSpPr/>
          <p:nvPr/>
        </p:nvSpPr>
        <p:spPr>
          <a:xfrm>
            <a:off x="838200" y="2323322"/>
            <a:ext cx="9677400" cy="1959429"/>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2072267"/>
      </p:ext>
    </p:extLst>
  </p:cSld>
  <p:clrMapOvr>
    <a:masterClrMapping/>
  </p:clrMapOvr>
</p:sld>
</file>

<file path=ppt/theme/theme1.xml><?xml version="1.0" encoding="utf-8"?>
<a:theme xmlns:a="http://schemas.openxmlformats.org/drawingml/2006/main" name="Facet">
  <a:themeElements>
    <a:clrScheme name="Liquibase 2020">
      <a:dk1>
        <a:srgbClr val="0E0033"/>
      </a:dk1>
      <a:lt1>
        <a:srgbClr val="FFFFFF"/>
      </a:lt1>
      <a:dk2>
        <a:srgbClr val="404059"/>
      </a:dk2>
      <a:lt2>
        <a:srgbClr val="F4F4EF"/>
      </a:lt2>
      <a:accent1>
        <a:srgbClr val="2861FF"/>
      </a:accent1>
      <a:accent2>
        <a:srgbClr val="BBDEFB"/>
      </a:accent2>
      <a:accent3>
        <a:srgbClr val="283493"/>
      </a:accent3>
      <a:accent4>
        <a:srgbClr val="FF1744"/>
      </a:accent4>
      <a:accent5>
        <a:srgbClr val="00E5FF"/>
      </a:accent5>
      <a:accent6>
        <a:srgbClr val="00BFA5"/>
      </a:accent6>
      <a:hlink>
        <a:srgbClr val="00E5FF"/>
      </a:hlink>
      <a:folHlink>
        <a:srgbClr val="00BFA5"/>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Liquibase_Company_Template_2020.potx" id="{72F23644-917A-4C72-A3FC-1DC4E62F4F6D}" vid="{89FD2728-C4AF-4110-A3D5-489AB851F8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21351</TotalTime>
  <Words>1624</Words>
  <Application>Microsoft Office PowerPoint</Application>
  <PresentationFormat>Widescreen</PresentationFormat>
  <Paragraphs>299</Paragraphs>
  <Slides>39</Slides>
  <Notes>15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39</vt:i4>
      </vt:variant>
    </vt:vector>
  </HeadingPairs>
  <TitlesOfParts>
    <vt:vector size="50" baseType="lpstr">
      <vt:lpstr>Arial</vt:lpstr>
      <vt:lpstr>Calibri</vt:lpstr>
      <vt:lpstr>Open Sans</vt:lpstr>
      <vt:lpstr>Playfair Display</vt:lpstr>
      <vt:lpstr>Roboto</vt:lpstr>
      <vt:lpstr>Roboto Black</vt:lpstr>
      <vt:lpstr>Roboto Light</vt:lpstr>
      <vt:lpstr>Roboto Thin</vt:lpstr>
      <vt:lpstr>Wingdings</vt:lpstr>
      <vt:lpstr>Wingdings 3</vt:lpstr>
      <vt:lpstr>Facet</vt:lpstr>
      <vt:lpstr>Speed in CI/CD: Get Faster to Get Better</vt:lpstr>
      <vt:lpstr>Today’s Presenter</vt:lpstr>
      <vt:lpstr>What This Talk is About</vt:lpstr>
      <vt:lpstr>Speed is Good</vt:lpstr>
      <vt:lpstr>Fast Things Tend to Be More Awesome</vt:lpstr>
      <vt:lpstr>We Like Speed</vt:lpstr>
      <vt:lpstr>Business Uses Technology to Achieve Speed</vt:lpstr>
      <vt:lpstr>- POLL - What do you think is the greatest benefit of CI/CD?</vt:lpstr>
      <vt:lpstr>Key Benefits of CI/CD</vt:lpstr>
      <vt:lpstr>Acceleration is Better</vt:lpstr>
      <vt:lpstr>Race to Commercial Jet Aviation</vt:lpstr>
      <vt:lpstr>Commercial Jet Aviation 60+ Years Later</vt:lpstr>
      <vt:lpstr>You Can Always Find a Way to Pursue Speed</vt:lpstr>
      <vt:lpstr>Pushing to Get Faster Makes You Better</vt:lpstr>
      <vt:lpstr>Speed Provides a Vision and Goal</vt:lpstr>
      <vt:lpstr>The Other CI – Continuous Improvement</vt:lpstr>
      <vt:lpstr>You Must Actually Fix Things</vt:lpstr>
      <vt:lpstr>Simplify - Remove Complexity</vt:lpstr>
      <vt:lpstr>Simplify - Remove Complexity</vt:lpstr>
      <vt:lpstr>Add Lightness - Remove the Unnecessary</vt:lpstr>
      <vt:lpstr>Add Lightness - Remove the Unnecessary</vt:lpstr>
      <vt:lpstr>Automate - Remove Inconsistency</vt:lpstr>
      <vt:lpstr>Automate - Remove Inconsistency</vt:lpstr>
      <vt:lpstr>Monitor and Measure</vt:lpstr>
      <vt:lpstr>Monitor and Measure</vt:lpstr>
      <vt:lpstr>Analyze Trends Over Time</vt:lpstr>
      <vt:lpstr>Analyze Trends Over Time</vt:lpstr>
      <vt:lpstr>Precise Control</vt:lpstr>
      <vt:lpstr>Precise Control</vt:lpstr>
      <vt:lpstr>Uninterrupted Flow - Eliminate Rework</vt:lpstr>
      <vt:lpstr>Uninterrupted Flow - Eliminate Rework</vt:lpstr>
      <vt:lpstr>QUESTIONS</vt:lpstr>
      <vt:lpstr>Be a Part of the Community!</vt:lpstr>
      <vt:lpstr>See Liquibase in Action</vt:lpstr>
      <vt:lpstr>THANK YOU</vt:lpstr>
      <vt:lpstr>PowerPoint Presentation</vt:lpstr>
      <vt:lpstr>Speed in CI/CD: Get Faster to Get Better</vt:lpstr>
      <vt:lpstr>Punchline</vt:lpstr>
      <vt:lpstr>About Liquibase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 Zentgraf</dc:creator>
  <cp:lastModifiedBy>Dan Zentgraf</cp:lastModifiedBy>
  <cp:revision>142</cp:revision>
  <dcterms:created xsi:type="dcterms:W3CDTF">2020-09-16T23:02:25Z</dcterms:created>
  <dcterms:modified xsi:type="dcterms:W3CDTF">2020-10-07T03:15:58Z</dcterms:modified>
</cp:coreProperties>
</file>